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7"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4BB4ED1-657E-4586-A9B5-0DFB7E94DC90}" type="datetimeFigureOut">
              <a:rPr lang="nl-NL" smtClean="0"/>
              <a:t>14-4-2023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2F50-F10C-4D7B-A1AD-07627B5D8129}"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62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4BB4ED1-657E-4586-A9B5-0DFB7E94DC90}" type="datetimeFigureOut">
              <a:rPr lang="nl-NL" smtClean="0"/>
              <a:t>14-4-2023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246297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4BB4ED1-657E-4586-A9B5-0DFB7E94DC90}" type="datetimeFigureOut">
              <a:rPr lang="nl-NL" smtClean="0"/>
              <a:t>14-4-2023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411353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4BB4ED1-657E-4586-A9B5-0DFB7E94DC90}" type="datetimeFigureOut">
              <a:rPr lang="nl-NL" smtClean="0"/>
              <a:t>14-4-2023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42416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4BB4ED1-657E-4586-A9B5-0DFB7E94DC90}" type="datetimeFigureOut">
              <a:rPr lang="nl-NL" smtClean="0"/>
              <a:t>14-4-2023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262F50-F10C-4D7B-A1AD-07627B5D8129}"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08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4BB4ED1-657E-4586-A9B5-0DFB7E94DC90}" type="datetimeFigureOut">
              <a:rPr lang="nl-NL" smtClean="0"/>
              <a:t>14-4-2023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41979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4BB4ED1-657E-4586-A9B5-0DFB7E94DC90}" type="datetimeFigureOut">
              <a:rPr lang="nl-NL" smtClean="0"/>
              <a:t>14-4-2023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240464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4BB4ED1-657E-4586-A9B5-0DFB7E94DC90}" type="datetimeFigureOut">
              <a:rPr lang="nl-NL" smtClean="0"/>
              <a:t>14-4-2023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34525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BB4ED1-657E-4586-A9B5-0DFB7E94DC90}" type="datetimeFigureOut">
              <a:rPr lang="nl-NL" smtClean="0"/>
              <a:t>14-4-2023</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201227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BB4ED1-657E-4586-A9B5-0DFB7E94DC90}" type="datetimeFigureOut">
              <a:rPr lang="nl-NL" smtClean="0"/>
              <a:t>14-4-2023</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262F50-F10C-4D7B-A1AD-07627B5D8129}" type="slidenum">
              <a:rPr lang="nl-NL" smtClean="0"/>
              <a:t>‹nr.›</a:t>
            </a:fld>
            <a:endParaRPr lang="nl-NL"/>
          </a:p>
        </p:txBody>
      </p:sp>
    </p:spTree>
    <p:extLst>
      <p:ext uri="{BB962C8B-B14F-4D97-AF65-F5344CB8AC3E}">
        <p14:creationId xmlns:p14="http://schemas.microsoft.com/office/powerpoint/2010/main" val="301129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4BB4ED1-657E-4586-A9B5-0DFB7E94DC90}" type="datetimeFigureOut">
              <a:rPr lang="nl-NL" smtClean="0"/>
              <a:t>14-4-2023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262F50-F10C-4D7B-A1AD-07627B5D8129}" type="slidenum">
              <a:rPr lang="nl-NL" smtClean="0"/>
              <a:t>‹nr.›</a:t>
            </a:fld>
            <a:endParaRPr lang="nl-NL"/>
          </a:p>
        </p:txBody>
      </p:sp>
    </p:spTree>
    <p:extLst>
      <p:ext uri="{BB962C8B-B14F-4D97-AF65-F5344CB8AC3E}">
        <p14:creationId xmlns:p14="http://schemas.microsoft.com/office/powerpoint/2010/main" val="15592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BB4ED1-657E-4586-A9B5-0DFB7E94DC90}" type="datetimeFigureOut">
              <a:rPr lang="nl-NL" smtClean="0"/>
              <a:t>14-4-2023</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262F50-F10C-4D7B-A1AD-07627B5D8129}"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80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apout.nl/communication-is-ke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apout.nl/bewuste-gebeurtenissen-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e-breul.nl/over-de-breu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E79275-53FB-B693-4358-3E0E6D1F5B03}"/>
              </a:ext>
            </a:extLst>
          </p:cNvPr>
          <p:cNvSpPr>
            <a:spLocks noGrp="1"/>
          </p:cNvSpPr>
          <p:nvPr>
            <p:ph type="title"/>
          </p:nvPr>
        </p:nvSpPr>
        <p:spPr/>
        <p:txBody>
          <a:bodyPr/>
          <a:lstStyle/>
          <a:p>
            <a:r>
              <a:rPr lang="nl-NL" dirty="0"/>
              <a:t>Welkom!</a:t>
            </a:r>
          </a:p>
        </p:txBody>
      </p:sp>
      <p:sp>
        <p:nvSpPr>
          <p:cNvPr id="5" name="Tijdelijke aanduiding voor inhoud 4">
            <a:extLst>
              <a:ext uri="{FF2B5EF4-FFF2-40B4-BE49-F238E27FC236}">
                <a16:creationId xmlns:a16="http://schemas.microsoft.com/office/drawing/2014/main" id="{26DBAA82-236C-5E20-37C5-6CB3F03EE9EC}"/>
              </a:ext>
            </a:extLst>
          </p:cNvPr>
          <p:cNvSpPr>
            <a:spLocks noGrp="1"/>
          </p:cNvSpPr>
          <p:nvPr>
            <p:ph idx="1"/>
          </p:nvPr>
        </p:nvSpPr>
        <p:spPr/>
        <p:txBody>
          <a:bodyPr/>
          <a:lstStyle/>
          <a:p>
            <a:r>
              <a:rPr lang="nl-NL" dirty="0"/>
              <a:t>Link naar de PowerPoint Presentatie:</a:t>
            </a:r>
          </a:p>
          <a:p>
            <a:endParaRPr lang="nl-NL" dirty="0"/>
          </a:p>
          <a:p>
            <a:r>
              <a:rPr lang="nl-NL" dirty="0"/>
              <a:t>+ QR code aan de rechterkant</a:t>
            </a:r>
          </a:p>
        </p:txBody>
      </p:sp>
    </p:spTree>
    <p:extLst>
      <p:ext uri="{BB962C8B-B14F-4D97-AF65-F5344CB8AC3E}">
        <p14:creationId xmlns:p14="http://schemas.microsoft.com/office/powerpoint/2010/main" val="217757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2512E-2E21-C196-31E4-459276BF6269}"/>
              </a:ext>
            </a:extLst>
          </p:cNvPr>
          <p:cNvSpPr>
            <a:spLocks noGrp="1"/>
          </p:cNvSpPr>
          <p:nvPr>
            <p:ph type="title"/>
          </p:nvPr>
        </p:nvSpPr>
        <p:spPr/>
        <p:txBody>
          <a:bodyPr/>
          <a:lstStyle/>
          <a:p>
            <a:r>
              <a:rPr lang="nl-NL"/>
              <a:t>Welke aspecten van burgerschap passen bij deze visie?</a:t>
            </a:r>
            <a:endParaRPr lang="nl-NL" dirty="0"/>
          </a:p>
        </p:txBody>
      </p:sp>
      <p:sp>
        <p:nvSpPr>
          <p:cNvPr id="3" name="Tijdelijke aanduiding voor inhoud 2">
            <a:extLst>
              <a:ext uri="{FF2B5EF4-FFF2-40B4-BE49-F238E27FC236}">
                <a16:creationId xmlns:a16="http://schemas.microsoft.com/office/drawing/2014/main" id="{D9505B15-EC62-DE8E-75E7-AE0F997BF441}"/>
              </a:ext>
            </a:extLst>
          </p:cNvPr>
          <p:cNvSpPr>
            <a:spLocks noGrp="1"/>
          </p:cNvSpPr>
          <p:nvPr>
            <p:ph sz="half" idx="1"/>
          </p:nvPr>
        </p:nvSpPr>
        <p:spPr/>
        <p:txBody>
          <a:bodyPr>
            <a:normAutofit fontScale="55000" lnSpcReduction="20000"/>
          </a:bodyPr>
          <a:lstStyle/>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Vrijheid van meningsuiting</a:t>
            </a:r>
          </a:p>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Gelijkwaardigheid</a:t>
            </a:r>
          </a:p>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Begrip</a:t>
            </a:r>
          </a:p>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Verdraagzaamheid</a:t>
            </a:r>
          </a:p>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Afwijzen van onverdraagzaamheid</a:t>
            </a:r>
          </a:p>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Afwijzing van discriminatie</a:t>
            </a:r>
          </a:p>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Autonomie</a:t>
            </a:r>
          </a:p>
          <a:p>
            <a:pPr lvl="0"/>
            <a:r>
              <a:rPr lang="nl-NL" sz="3200" kern="100">
                <a:effectLst/>
                <a:latin typeface="Calibri" panose="020F0502020204030204" pitchFamily="34" charset="0"/>
                <a:ea typeface="Times New Roman" panose="02020603050405020304" pitchFamily="18" charset="0"/>
                <a:cs typeface="Times New Roman" panose="02020603050405020304" pitchFamily="18" charset="0"/>
              </a:rPr>
              <a:t>Verantwoordelijkheidsbesef</a:t>
            </a:r>
          </a:p>
          <a:p>
            <a:pPr marL="0" indent="0">
              <a:buNone/>
            </a:pPr>
            <a:endParaRPr lang="nl-NL" dirty="0"/>
          </a:p>
        </p:txBody>
      </p:sp>
      <p:sp>
        <p:nvSpPr>
          <p:cNvPr id="4" name="Tijdelijke aanduiding voor inhoud 3">
            <a:extLst>
              <a:ext uri="{FF2B5EF4-FFF2-40B4-BE49-F238E27FC236}">
                <a16:creationId xmlns:a16="http://schemas.microsoft.com/office/drawing/2014/main" id="{FCEA6323-3DFA-E647-516A-D74BCE5CB5A2}"/>
              </a:ext>
            </a:extLst>
          </p:cNvPr>
          <p:cNvSpPr>
            <a:spLocks noGrp="1"/>
          </p:cNvSpPr>
          <p:nvPr>
            <p:ph sz="half" idx="2"/>
          </p:nvPr>
        </p:nvSpPr>
        <p:spPr/>
        <p:txBody>
          <a:bodyPr>
            <a:normAutofit fontScale="55000" lnSpcReduction="20000"/>
          </a:bodyPr>
          <a:lstStyle/>
          <a:p>
            <a:pPr marL="0" indent="0" algn="ctr">
              <a:buNone/>
            </a:pPr>
            <a:r>
              <a:rPr lang="nl-NL" sz="2800" kern="100">
                <a:effectLst/>
                <a:latin typeface="Helvetica" panose="020B0604020202020204" pitchFamily="34" charset="0"/>
                <a:ea typeface="Times New Roman" panose="02020603050405020304" pitchFamily="18" charset="0"/>
                <a:cs typeface="Times New Roman" panose="02020603050405020304" pitchFamily="18" charset="0"/>
              </a:rPr>
              <a:t>“We zijn ons ervan bewust dat we leven in een snel veranderde samenleving. Mee blijven doen vereist daarom dat we wendbaar zijn en dat we willen leren voor het leven. Jezelf leren kennen is net zo belangrijk als goede prestaties neerzetten. De visie van De Breul laat zich samenvatten in de woorden: “Laat zien wat je kan”. </a:t>
            </a:r>
          </a:p>
          <a:p>
            <a:pPr marL="0" indent="0" algn="ctr">
              <a:buNone/>
            </a:pPr>
            <a:r>
              <a:rPr lang="nl-NL" sz="2800" kern="100">
                <a:effectLst/>
                <a:latin typeface="Helvetica" panose="020B0604020202020204" pitchFamily="34" charset="0"/>
                <a:ea typeface="Times New Roman" panose="02020603050405020304" pitchFamily="18" charset="0"/>
                <a:cs typeface="Times New Roman" panose="02020603050405020304" pitchFamily="18" charset="0"/>
              </a:rPr>
              <a:t>Op de Breul werken we vandaag aan de wereld van morgen. Wij bereiden onze leerlingen voor op hun toekomst door hen te leren hun eigen weg te vinden. Ons onderwijs zorgt ervoor dat onze leerlingen als zelfverzekerde en ambitieuze jonge mensen de wereld met een open blik tegemoet kunnen gaan. </a:t>
            </a:r>
          </a:p>
          <a:p>
            <a:pPr marL="0" indent="0" algn="ctr">
              <a:buNone/>
            </a:pPr>
            <a:r>
              <a:rPr lang="nl-NL" sz="2800" kern="100">
                <a:effectLst/>
                <a:latin typeface="Helvetica" panose="020B0604020202020204" pitchFamily="34" charset="0"/>
                <a:ea typeface="Times New Roman" panose="02020603050405020304" pitchFamily="18" charset="0"/>
                <a:cs typeface="Times New Roman" panose="02020603050405020304" pitchFamily="18" charset="0"/>
              </a:rPr>
              <a:t>Zij kunnen dat omdat ze geleerd hebben te leren voor het leven, omdat ze geleerd hebben te vertrouwen op hun eigen kwaliteiten en omdat ze geleerd hebben oplossingen in samenwerking met anderen tot stand te brengen.”</a:t>
            </a:r>
            <a:endParaRPr lang="nl-NL" dirty="0"/>
          </a:p>
        </p:txBody>
      </p:sp>
    </p:spTree>
    <p:extLst>
      <p:ext uri="{BB962C8B-B14F-4D97-AF65-F5344CB8AC3E}">
        <p14:creationId xmlns:p14="http://schemas.microsoft.com/office/powerpoint/2010/main" val="6921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6F6E71C-E147-E7A7-671F-7A4FC1DF658F}"/>
              </a:ext>
            </a:extLst>
          </p:cNvPr>
          <p:cNvSpPr>
            <a:spLocks noGrp="1"/>
          </p:cNvSpPr>
          <p:nvPr>
            <p:ph type="title"/>
          </p:nvPr>
        </p:nvSpPr>
        <p:spPr/>
        <p:txBody>
          <a:bodyPr/>
          <a:lstStyle/>
          <a:p>
            <a:r>
              <a:rPr lang="nl-NL" dirty="0"/>
              <a:t>Van visie naar de les</a:t>
            </a:r>
          </a:p>
        </p:txBody>
      </p:sp>
      <p:pic>
        <p:nvPicPr>
          <p:cNvPr id="2" name="Tijdelijke aanduiding voor inhoud 4" descr="Afbeelding met bril, verven, tekenfilm, brillen&#10;&#10;Automatisch gegenereerde beschrijving">
            <a:extLst>
              <a:ext uri="{FF2B5EF4-FFF2-40B4-BE49-F238E27FC236}">
                <a16:creationId xmlns:a16="http://schemas.microsoft.com/office/drawing/2014/main" id="{EC7FB060-A842-82BE-1F69-5B91C1B5E1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163" y="2016125"/>
            <a:ext cx="7620000" cy="3683000"/>
          </a:xfrm>
        </p:spPr>
      </p:pic>
    </p:spTree>
    <p:extLst>
      <p:ext uri="{BB962C8B-B14F-4D97-AF65-F5344CB8AC3E}">
        <p14:creationId xmlns:p14="http://schemas.microsoft.com/office/powerpoint/2010/main" val="78075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0847775-4BB5-8CA0-B36B-06B76A2D73D4}"/>
              </a:ext>
            </a:extLst>
          </p:cNvPr>
          <p:cNvSpPr>
            <a:spLocks noGrp="1"/>
          </p:cNvSpPr>
          <p:nvPr>
            <p:ph type="ctrTitle"/>
          </p:nvPr>
        </p:nvSpPr>
        <p:spPr>
          <a:xfrm>
            <a:off x="5220928" y="965200"/>
            <a:ext cx="5999002" cy="4927600"/>
          </a:xfrm>
        </p:spPr>
        <p:txBody>
          <a:bodyPr anchor="ctr">
            <a:normAutofit/>
          </a:bodyPr>
          <a:lstStyle/>
          <a:p>
            <a:r>
              <a:rPr lang="nl-NL" sz="5000" b="1" dirty="0">
                <a:solidFill>
                  <a:schemeClr val="tx2"/>
                </a:solidFill>
              </a:rPr>
              <a:t>Wat is jóuw aanpak om burgerschapsonderwijs aan te bieden?</a:t>
            </a:r>
          </a:p>
        </p:txBody>
      </p:sp>
      <p:sp>
        <p:nvSpPr>
          <p:cNvPr id="11" name="Rectangle 10">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ndertitel 3">
            <a:extLst>
              <a:ext uri="{FF2B5EF4-FFF2-40B4-BE49-F238E27FC236}">
                <a16:creationId xmlns:a16="http://schemas.microsoft.com/office/drawing/2014/main" id="{DBC5CF63-6B7D-0330-AA38-D041E6232C58}"/>
              </a:ext>
            </a:extLst>
          </p:cNvPr>
          <p:cNvSpPr>
            <a:spLocks noGrp="1"/>
          </p:cNvSpPr>
          <p:nvPr>
            <p:ph type="subTitle" idx="1"/>
          </p:nvPr>
        </p:nvSpPr>
        <p:spPr>
          <a:xfrm>
            <a:off x="823356" y="1159565"/>
            <a:ext cx="2938022" cy="4439055"/>
          </a:xfrm>
        </p:spPr>
        <p:txBody>
          <a:bodyPr anchor="ctr">
            <a:normAutofit/>
          </a:bodyPr>
          <a:lstStyle/>
          <a:p>
            <a:r>
              <a:rPr lang="nl-NL" dirty="0">
                <a:solidFill>
                  <a:srgbClr val="FFFFFF"/>
                </a:solidFill>
              </a:rPr>
              <a:t>Jij als docent</a:t>
            </a:r>
          </a:p>
        </p:txBody>
      </p:sp>
      <p:sp>
        <p:nvSpPr>
          <p:cNvPr id="13" name="Rectangle 12">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347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3BDFBF-BE68-674E-2E3F-910486253376}"/>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5000" b="1" dirty="0">
                <a:solidFill>
                  <a:schemeClr val="tx2"/>
                </a:solidFill>
              </a:rPr>
              <a:t>Wat is </a:t>
            </a:r>
            <a:r>
              <a:rPr lang="en-US" sz="5000" b="1" dirty="0" err="1">
                <a:solidFill>
                  <a:schemeClr val="tx2"/>
                </a:solidFill>
              </a:rPr>
              <a:t>daarop</a:t>
            </a:r>
            <a:r>
              <a:rPr lang="en-US" sz="5000" b="1" dirty="0">
                <a:solidFill>
                  <a:schemeClr val="tx2"/>
                </a:solidFill>
              </a:rPr>
              <a:t> de </a:t>
            </a:r>
            <a:r>
              <a:rPr lang="en-US" sz="5000" b="1" dirty="0" err="1">
                <a:solidFill>
                  <a:schemeClr val="tx2"/>
                </a:solidFill>
              </a:rPr>
              <a:t>reactie</a:t>
            </a:r>
            <a:r>
              <a:rPr lang="en-US" sz="5000" b="1" dirty="0">
                <a:solidFill>
                  <a:schemeClr val="tx2"/>
                </a:solidFill>
              </a:rPr>
              <a:t> van de </a:t>
            </a:r>
            <a:r>
              <a:rPr lang="en-US" sz="5000" b="1" dirty="0" err="1">
                <a:solidFill>
                  <a:schemeClr val="tx2"/>
                </a:solidFill>
              </a:rPr>
              <a:t>leerlingen</a:t>
            </a:r>
            <a:r>
              <a:rPr lang="en-US" sz="5000" b="1" dirty="0">
                <a:solidFill>
                  <a:schemeClr val="tx2"/>
                </a:solidFill>
              </a:rPr>
              <a:t>?</a:t>
            </a:r>
          </a:p>
        </p:txBody>
      </p:sp>
      <p:sp>
        <p:nvSpPr>
          <p:cNvPr id="16" name="Rectangle 1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ndertitel 3">
            <a:extLst>
              <a:ext uri="{FF2B5EF4-FFF2-40B4-BE49-F238E27FC236}">
                <a16:creationId xmlns:a16="http://schemas.microsoft.com/office/drawing/2014/main" id="{FAC63B41-D86B-294F-C2D2-BA000E2503E5}"/>
              </a:ext>
            </a:extLst>
          </p:cNvPr>
          <p:cNvSpPr txBox="1">
            <a:spLocks/>
          </p:cNvSpPr>
          <p:nvPr/>
        </p:nvSpPr>
        <p:spPr>
          <a:xfrm>
            <a:off x="823356" y="1159565"/>
            <a:ext cx="2938022" cy="4439055"/>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800" dirty="0">
                <a:solidFill>
                  <a:srgbClr val="FFFFFF"/>
                </a:solidFill>
                <a:latin typeface="+mj-lt"/>
              </a:rPr>
              <a:t>NAAR DE LEERLING</a:t>
            </a:r>
          </a:p>
        </p:txBody>
      </p:sp>
    </p:spTree>
    <p:extLst>
      <p:ext uri="{BB962C8B-B14F-4D97-AF65-F5344CB8AC3E}">
        <p14:creationId xmlns:p14="http://schemas.microsoft.com/office/powerpoint/2010/main" val="90100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7C1CD9-17CB-68D3-BFDC-E678735F8CF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200" b="1">
                <a:solidFill>
                  <a:schemeClr val="tx1">
                    <a:lumMod val="85000"/>
                    <a:lumOff val="15000"/>
                  </a:schemeClr>
                </a:solidFill>
              </a:rPr>
              <a:t>Voorbeelden van reacties of uitspraken van leerlingen</a:t>
            </a:r>
          </a:p>
        </p:txBody>
      </p:sp>
      <p:pic>
        <p:nvPicPr>
          <p:cNvPr id="4" name="Picture 2" descr="Post It Afbeeldingen - Gratis downloaden op Freepik">
            <a:extLst>
              <a:ext uri="{FF2B5EF4-FFF2-40B4-BE49-F238E27FC236}">
                <a16:creationId xmlns:a16="http://schemas.microsoft.com/office/drawing/2014/main" id="{A51E9EE3-28A6-6092-2184-29330A87E33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42" r="2" b="2826"/>
          <a:stretch/>
        </p:blipFill>
        <p:spPr bwMode="auto">
          <a:xfrm>
            <a:off x="1300749" y="1257045"/>
            <a:ext cx="4128502" cy="38202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735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94C43A-D3AF-300F-5269-DE690F7EC63F}"/>
              </a:ext>
            </a:extLst>
          </p:cNvPr>
          <p:cNvSpPr>
            <a:spLocks noGrp="1"/>
          </p:cNvSpPr>
          <p:nvPr>
            <p:ph type="ctrTitle"/>
          </p:nvPr>
        </p:nvSpPr>
        <p:spPr>
          <a:xfrm>
            <a:off x="5220928" y="965200"/>
            <a:ext cx="5999002" cy="4927600"/>
          </a:xfrm>
        </p:spPr>
        <p:txBody>
          <a:bodyPr anchor="ctr">
            <a:normAutofit/>
          </a:bodyPr>
          <a:lstStyle/>
          <a:p>
            <a:r>
              <a:rPr lang="nl-NL" sz="6200">
                <a:solidFill>
                  <a:schemeClr val="tx2"/>
                </a:solidFill>
              </a:rPr>
              <a:t>Gespreksmodellen</a:t>
            </a:r>
          </a:p>
        </p:txBody>
      </p:sp>
      <p:sp>
        <p:nvSpPr>
          <p:cNvPr id="11" name="Rectangle 10">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ndertitel 3">
            <a:extLst>
              <a:ext uri="{FF2B5EF4-FFF2-40B4-BE49-F238E27FC236}">
                <a16:creationId xmlns:a16="http://schemas.microsoft.com/office/drawing/2014/main" id="{741D6CE3-9737-0F1D-97CF-7BF80CD68970}"/>
              </a:ext>
            </a:extLst>
          </p:cNvPr>
          <p:cNvSpPr>
            <a:spLocks noGrp="1"/>
          </p:cNvSpPr>
          <p:nvPr>
            <p:ph type="subTitle" idx="1"/>
          </p:nvPr>
        </p:nvSpPr>
        <p:spPr>
          <a:xfrm>
            <a:off x="823356" y="1159565"/>
            <a:ext cx="2938022" cy="4439055"/>
          </a:xfrm>
        </p:spPr>
        <p:txBody>
          <a:bodyPr anchor="ctr">
            <a:normAutofit/>
          </a:bodyPr>
          <a:lstStyle/>
          <a:p>
            <a:endParaRPr lang="nl-NL">
              <a:solidFill>
                <a:srgbClr val="FFFFFF"/>
              </a:solidFill>
            </a:endParaRPr>
          </a:p>
        </p:txBody>
      </p:sp>
      <p:sp>
        <p:nvSpPr>
          <p:cNvPr id="13" name="Rectangle 12">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98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EE2E9-6F5A-4025-FE42-46546E7D90BA}"/>
              </a:ext>
            </a:extLst>
          </p:cNvPr>
          <p:cNvSpPr>
            <a:spLocks noGrp="1"/>
          </p:cNvSpPr>
          <p:nvPr>
            <p:ph type="title"/>
          </p:nvPr>
        </p:nvSpPr>
        <p:spPr/>
        <p:txBody>
          <a:bodyPr/>
          <a:lstStyle/>
          <a:p>
            <a:r>
              <a:rPr lang="nl-NL" dirty="0"/>
              <a:t>Jongen wordt staande gehouden 1/2</a:t>
            </a:r>
          </a:p>
        </p:txBody>
      </p:sp>
      <p:sp>
        <p:nvSpPr>
          <p:cNvPr id="3" name="Tijdelijke aanduiding voor inhoud 2">
            <a:extLst>
              <a:ext uri="{FF2B5EF4-FFF2-40B4-BE49-F238E27FC236}">
                <a16:creationId xmlns:a16="http://schemas.microsoft.com/office/drawing/2014/main" id="{ECFCC070-AAF6-45DF-30E7-47E169549109}"/>
              </a:ext>
            </a:extLst>
          </p:cNvPr>
          <p:cNvSpPr>
            <a:spLocks noGrp="1"/>
          </p:cNvSpPr>
          <p:nvPr>
            <p:ph idx="1"/>
          </p:nvPr>
        </p:nvSpPr>
        <p:spPr/>
        <p:txBody>
          <a:bodyPr/>
          <a:lstStyle/>
          <a:p>
            <a:r>
              <a:rPr lang="nl-NL"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Les </a:t>
            </a:r>
            <a:r>
              <a:rPr lang="nl-NL" sz="1800" b="1" u="sng" dirty="0" err="1">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communication</a:t>
            </a:r>
            <a:r>
              <a:rPr lang="nl-NL"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 is </a:t>
            </a:r>
            <a:r>
              <a:rPr lang="nl-NL" sz="1800" b="1" u="sng" dirty="0" err="1">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key</a:t>
            </a:r>
            <a:r>
              <a:rPr lang="nl-NL"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 – Map out</a:t>
            </a:r>
            <a:endParaRPr lang="nl-NL" dirty="0"/>
          </a:p>
        </p:txBody>
      </p:sp>
      <p:pic>
        <p:nvPicPr>
          <p:cNvPr id="4" name="Afbeelding 3" descr="Afbeelding met tekst, wiel, buitenshuis, voertuig&#10;&#10;Automatisch gegenereerde beschrijving">
            <a:extLst>
              <a:ext uri="{FF2B5EF4-FFF2-40B4-BE49-F238E27FC236}">
                <a16:creationId xmlns:a16="http://schemas.microsoft.com/office/drawing/2014/main" id="{2FA74F2E-FEF3-8A39-EE93-7201CA0B3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125" y="2495269"/>
            <a:ext cx="5034709" cy="3124481"/>
          </a:xfrm>
          <a:prstGeom prst="rect">
            <a:avLst/>
          </a:prstGeom>
        </p:spPr>
      </p:pic>
    </p:spTree>
    <p:extLst>
      <p:ext uri="{BB962C8B-B14F-4D97-AF65-F5344CB8AC3E}">
        <p14:creationId xmlns:p14="http://schemas.microsoft.com/office/powerpoint/2010/main" val="264288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4E7A3-FC47-E87F-1963-93ED80B341C1}"/>
              </a:ext>
            </a:extLst>
          </p:cNvPr>
          <p:cNvSpPr>
            <a:spLocks noGrp="1"/>
          </p:cNvSpPr>
          <p:nvPr>
            <p:ph type="title"/>
          </p:nvPr>
        </p:nvSpPr>
        <p:spPr/>
        <p:txBody>
          <a:bodyPr/>
          <a:lstStyle/>
          <a:p>
            <a:r>
              <a:rPr lang="nl-NL" dirty="0"/>
              <a:t>DSM methodiek</a:t>
            </a:r>
          </a:p>
        </p:txBody>
      </p:sp>
      <p:sp>
        <p:nvSpPr>
          <p:cNvPr id="3" name="Tijdelijke aanduiding voor inhoud 2">
            <a:extLst>
              <a:ext uri="{FF2B5EF4-FFF2-40B4-BE49-F238E27FC236}">
                <a16:creationId xmlns:a16="http://schemas.microsoft.com/office/drawing/2014/main" id="{8C2B67FA-88BE-7822-72DA-2912BB6835DF}"/>
              </a:ext>
            </a:extLst>
          </p:cNvPr>
          <p:cNvSpPr>
            <a:spLocks noGrp="1"/>
          </p:cNvSpPr>
          <p:nvPr>
            <p:ph idx="1"/>
          </p:nvPr>
        </p:nvSpPr>
        <p:spPr/>
        <p:txBody>
          <a:bodyPr/>
          <a:lstStyle/>
          <a:p>
            <a:r>
              <a:rPr lang="nl-NL" dirty="0"/>
              <a:t>Hoe kun je de DSM gespreksmethode inzetten bij een opmerking die in de klas is uitgesproken? </a:t>
            </a:r>
          </a:p>
          <a:p>
            <a:r>
              <a:rPr lang="nl-NL" dirty="0"/>
              <a:t>Drie stappen model:</a:t>
            </a:r>
          </a:p>
          <a:p>
            <a:r>
              <a:rPr lang="nl-NL" dirty="0"/>
              <a:t>1. Bewust worden van je eigen (cultuur)gebonden normen en waarden;</a:t>
            </a:r>
          </a:p>
          <a:p>
            <a:r>
              <a:rPr lang="nl-NL" dirty="0"/>
              <a:t>2. Scheid meningen van feiten.</a:t>
            </a:r>
          </a:p>
          <a:p>
            <a:r>
              <a:rPr lang="nl-NL" dirty="0"/>
              <a:t>3. Bepaal hoe je met verschillen in normen en waarden van elkaar. Bepaal waar je grenzen liggen.</a:t>
            </a:r>
          </a:p>
        </p:txBody>
      </p:sp>
    </p:spTree>
    <p:extLst>
      <p:ext uri="{BB962C8B-B14F-4D97-AF65-F5344CB8AC3E}">
        <p14:creationId xmlns:p14="http://schemas.microsoft.com/office/powerpoint/2010/main" val="63489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0331A-FE9C-D698-7A4A-F42696F85D0C}"/>
              </a:ext>
            </a:extLst>
          </p:cNvPr>
          <p:cNvSpPr>
            <a:spLocks noGrp="1"/>
          </p:cNvSpPr>
          <p:nvPr>
            <p:ph type="title"/>
          </p:nvPr>
        </p:nvSpPr>
        <p:spPr/>
        <p:txBody>
          <a:bodyPr/>
          <a:lstStyle/>
          <a:p>
            <a:r>
              <a:rPr lang="nl-NL" dirty="0"/>
              <a:t>Jongen wordt staande gehouden 2/2</a:t>
            </a:r>
          </a:p>
        </p:txBody>
      </p:sp>
      <p:sp>
        <p:nvSpPr>
          <p:cNvPr id="3" name="Tijdelijke aanduiding voor inhoud 2">
            <a:extLst>
              <a:ext uri="{FF2B5EF4-FFF2-40B4-BE49-F238E27FC236}">
                <a16:creationId xmlns:a16="http://schemas.microsoft.com/office/drawing/2014/main" id="{482B31C9-6EB9-3D51-8A25-6DFFF0B11A1A}"/>
              </a:ext>
            </a:extLst>
          </p:cNvPr>
          <p:cNvSpPr>
            <a:spLocks noGrp="1"/>
          </p:cNvSpPr>
          <p:nvPr>
            <p:ph idx="1"/>
          </p:nvPr>
        </p:nvSpPr>
        <p:spPr/>
        <p:txBody>
          <a:bodyPr/>
          <a:lstStyle/>
          <a:p>
            <a:r>
              <a:rPr lang="nl-NL"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Bewuste gebeurtenissen – Map out</a:t>
            </a:r>
            <a:endParaRPr lang="nl-NL" dirty="0"/>
          </a:p>
        </p:txBody>
      </p:sp>
      <p:pic>
        <p:nvPicPr>
          <p:cNvPr id="7" name="Afbeelding 6" descr="Afbeelding met tekst, wiel, buitenshuis, voertuig&#10;&#10;Automatisch gegenereerde beschrijving">
            <a:extLst>
              <a:ext uri="{FF2B5EF4-FFF2-40B4-BE49-F238E27FC236}">
                <a16:creationId xmlns:a16="http://schemas.microsoft.com/office/drawing/2014/main" id="{D3082A1A-C58A-D7E3-8BDB-0CED8C7D1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125" y="2495269"/>
            <a:ext cx="5034709" cy="3124481"/>
          </a:xfrm>
          <a:prstGeom prst="rect">
            <a:avLst/>
          </a:prstGeom>
        </p:spPr>
      </p:pic>
    </p:spTree>
    <p:extLst>
      <p:ext uri="{BB962C8B-B14F-4D97-AF65-F5344CB8AC3E}">
        <p14:creationId xmlns:p14="http://schemas.microsoft.com/office/powerpoint/2010/main" val="55393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76E96-C62E-E125-D225-3CEC972718BF}"/>
              </a:ext>
            </a:extLst>
          </p:cNvPr>
          <p:cNvSpPr>
            <a:spLocks noGrp="1"/>
          </p:cNvSpPr>
          <p:nvPr>
            <p:ph type="title"/>
          </p:nvPr>
        </p:nvSpPr>
        <p:spPr/>
        <p:txBody>
          <a:bodyPr/>
          <a:lstStyle/>
          <a:p>
            <a:r>
              <a:rPr lang="nl-NL" dirty="0"/>
              <a:t>5-G model</a:t>
            </a:r>
          </a:p>
        </p:txBody>
      </p:sp>
      <p:sp>
        <p:nvSpPr>
          <p:cNvPr id="3" name="Tijdelijke aanduiding voor inhoud 2">
            <a:extLst>
              <a:ext uri="{FF2B5EF4-FFF2-40B4-BE49-F238E27FC236}">
                <a16:creationId xmlns:a16="http://schemas.microsoft.com/office/drawing/2014/main" id="{44017D7F-8E05-730E-F03F-F789CDC2817D}"/>
              </a:ext>
            </a:extLst>
          </p:cNvPr>
          <p:cNvSpPr>
            <a:spLocks noGrp="1"/>
          </p:cNvSpPr>
          <p:nvPr>
            <p:ph idx="1"/>
          </p:nvPr>
        </p:nvSpPr>
        <p:spPr/>
        <p:txBody>
          <a:bodyPr/>
          <a:lstStyle/>
          <a:p>
            <a:r>
              <a:rPr lang="nl-NL" dirty="0"/>
              <a:t>Hoe kun je de stappen van het 5-G model inzetten bij een opmerking die in de klas is uitgesproken?</a:t>
            </a:r>
          </a:p>
          <a:p>
            <a:r>
              <a:rPr lang="nl-NL" sz="1800" b="1" kern="100" dirty="0">
                <a:effectLst/>
                <a:latin typeface="Calibri" panose="020F0502020204030204" pitchFamily="34" charset="0"/>
                <a:ea typeface="Times New Roman" panose="02020603050405020304" pitchFamily="18" charset="0"/>
                <a:cs typeface="Times New Roman" panose="02020603050405020304" pitchFamily="18" charset="0"/>
              </a:rPr>
              <a:t>Gebeurtenis</a:t>
            </a:r>
          </a:p>
          <a:p>
            <a:r>
              <a:rPr lang="nl-NL" sz="1800" b="1" kern="100" dirty="0">
                <a:latin typeface="Calibri" panose="020F0502020204030204" pitchFamily="34" charset="0"/>
                <a:ea typeface="Times New Roman" panose="02020603050405020304" pitchFamily="18" charset="0"/>
                <a:cs typeface="Times New Roman" panose="02020603050405020304" pitchFamily="18" charset="0"/>
              </a:rPr>
              <a:t>Gedachte</a:t>
            </a:r>
          </a:p>
          <a:p>
            <a:r>
              <a:rPr lang="nl-NL" sz="1800" b="1" kern="100" dirty="0">
                <a:effectLst/>
                <a:latin typeface="Calibri" panose="020F0502020204030204" pitchFamily="34" charset="0"/>
                <a:ea typeface="Times New Roman" panose="02020603050405020304" pitchFamily="18" charset="0"/>
                <a:cs typeface="Times New Roman" panose="02020603050405020304" pitchFamily="18" charset="0"/>
              </a:rPr>
              <a:t>Gevoel</a:t>
            </a:r>
          </a:p>
          <a:p>
            <a:r>
              <a:rPr lang="nl-NL" sz="1800" b="1" kern="100" dirty="0">
                <a:latin typeface="Calibri" panose="020F0502020204030204" pitchFamily="34" charset="0"/>
                <a:ea typeface="Times New Roman" panose="02020603050405020304" pitchFamily="18" charset="0"/>
                <a:cs typeface="Times New Roman" panose="02020603050405020304" pitchFamily="18" charset="0"/>
              </a:rPr>
              <a:t>Gedrag</a:t>
            </a:r>
          </a:p>
          <a:p>
            <a:r>
              <a:rPr lang="nl-NL" sz="1800" b="1" kern="100" dirty="0">
                <a:effectLst/>
                <a:latin typeface="Calibri" panose="020F0502020204030204" pitchFamily="34" charset="0"/>
                <a:ea typeface="Times New Roman" panose="02020603050405020304" pitchFamily="18" charset="0"/>
                <a:cs typeface="Times New Roman" panose="02020603050405020304" pitchFamily="18" charset="0"/>
              </a:rPr>
              <a:t>Gevolg</a:t>
            </a:r>
          </a:p>
          <a:p>
            <a:pPr marL="0" indent="0">
              <a:buNone/>
            </a:pPr>
            <a:endParaRPr lang="nl-NL" dirty="0"/>
          </a:p>
        </p:txBody>
      </p:sp>
    </p:spTree>
    <p:extLst>
      <p:ext uri="{BB962C8B-B14F-4D97-AF65-F5344CB8AC3E}">
        <p14:creationId xmlns:p14="http://schemas.microsoft.com/office/powerpoint/2010/main" val="35309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90412-695E-45C3-2903-C3C1660A4CD3}"/>
              </a:ext>
            </a:extLst>
          </p:cNvPr>
          <p:cNvSpPr>
            <a:spLocks noGrp="1"/>
          </p:cNvSpPr>
          <p:nvPr>
            <p:ph type="ctrTitle"/>
          </p:nvPr>
        </p:nvSpPr>
        <p:spPr/>
        <p:txBody>
          <a:bodyPr/>
          <a:lstStyle/>
          <a:p>
            <a:r>
              <a:rPr lang="nl-NL" sz="4800" dirty="0"/>
              <a:t>Burgerschapsonderwijs in het VO</a:t>
            </a:r>
            <a:br>
              <a:rPr lang="nl-NL" sz="5400" dirty="0"/>
            </a:br>
            <a:r>
              <a:rPr lang="nl-NL" dirty="0"/>
              <a:t>Van leraar naar leerling</a:t>
            </a:r>
          </a:p>
        </p:txBody>
      </p:sp>
      <p:sp>
        <p:nvSpPr>
          <p:cNvPr id="3" name="Ondertitel 2">
            <a:extLst>
              <a:ext uri="{FF2B5EF4-FFF2-40B4-BE49-F238E27FC236}">
                <a16:creationId xmlns:a16="http://schemas.microsoft.com/office/drawing/2014/main" id="{CF183952-7CE0-BD29-B71B-DA48B142C3A7}"/>
              </a:ext>
            </a:extLst>
          </p:cNvPr>
          <p:cNvSpPr>
            <a:spLocks noGrp="1"/>
          </p:cNvSpPr>
          <p:nvPr>
            <p:ph type="subTitle" idx="1"/>
          </p:nvPr>
        </p:nvSpPr>
        <p:spPr/>
        <p:txBody>
          <a:bodyPr/>
          <a:lstStyle/>
          <a:p>
            <a:r>
              <a:rPr lang="nl-NL" dirty="0"/>
              <a:t>Suzanne de Graaf, Map out</a:t>
            </a:r>
          </a:p>
        </p:txBody>
      </p:sp>
    </p:spTree>
    <p:extLst>
      <p:ext uri="{BB962C8B-B14F-4D97-AF65-F5344CB8AC3E}">
        <p14:creationId xmlns:p14="http://schemas.microsoft.com/office/powerpoint/2010/main" val="257571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E80E5-24D5-DF44-BECD-B797C74F72A6}"/>
              </a:ext>
            </a:extLst>
          </p:cNvPr>
          <p:cNvSpPr>
            <a:spLocks noGrp="1"/>
          </p:cNvSpPr>
          <p:nvPr>
            <p:ph type="title"/>
          </p:nvPr>
        </p:nvSpPr>
        <p:spPr/>
        <p:txBody>
          <a:bodyPr/>
          <a:lstStyle/>
          <a:p>
            <a:r>
              <a:rPr lang="nl-NL" dirty="0"/>
              <a:t>Meer activiteiten!</a:t>
            </a:r>
          </a:p>
        </p:txBody>
      </p:sp>
      <p:sp>
        <p:nvSpPr>
          <p:cNvPr id="3" name="Tijdelijke aanduiding voor inhoud 2">
            <a:extLst>
              <a:ext uri="{FF2B5EF4-FFF2-40B4-BE49-F238E27FC236}">
                <a16:creationId xmlns:a16="http://schemas.microsoft.com/office/drawing/2014/main" id="{AA373B8B-736D-35CB-E1CF-AA00B04D235F}"/>
              </a:ext>
            </a:extLst>
          </p:cNvPr>
          <p:cNvSpPr>
            <a:spLocks noGrp="1"/>
          </p:cNvSpPr>
          <p:nvPr>
            <p:ph idx="1"/>
          </p:nvPr>
        </p:nvSpPr>
        <p:spPr/>
        <p:txBody>
          <a:bodyPr/>
          <a:lstStyle/>
          <a:p>
            <a:r>
              <a:rPr lang="nl-NL" dirty="0"/>
              <a:t>Roep maar!</a:t>
            </a:r>
          </a:p>
          <a:p>
            <a:r>
              <a:rPr lang="nl-NL" dirty="0"/>
              <a:t>Wissel uit</a:t>
            </a:r>
          </a:p>
        </p:txBody>
      </p:sp>
    </p:spTree>
    <p:extLst>
      <p:ext uri="{BB962C8B-B14F-4D97-AF65-F5344CB8AC3E}">
        <p14:creationId xmlns:p14="http://schemas.microsoft.com/office/powerpoint/2010/main" val="374302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325B3E-A808-B2AC-2C45-FBAA23832957}"/>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84DFC649-27F1-BAC8-9854-FD0641DAA011}"/>
              </a:ext>
            </a:extLst>
          </p:cNvPr>
          <p:cNvSpPr>
            <a:spLocks noGrp="1"/>
          </p:cNvSpPr>
          <p:nvPr>
            <p:ph idx="1"/>
          </p:nvPr>
        </p:nvSpPr>
        <p:spPr/>
        <p:txBody>
          <a:bodyPr/>
          <a:lstStyle/>
          <a:p>
            <a:r>
              <a:rPr lang="nl-NL" dirty="0"/>
              <a:t>Vragen?</a:t>
            </a:r>
          </a:p>
          <a:p>
            <a:r>
              <a:rPr lang="nl-NL" dirty="0"/>
              <a:t>Wat heb je meegekregen? Een paar woorden / 1 zin</a:t>
            </a:r>
          </a:p>
        </p:txBody>
      </p:sp>
      <p:pic>
        <p:nvPicPr>
          <p:cNvPr id="5" name="Afbeelding 4" descr="Afbeelding met handschrift, Lettertype, teken&#10;&#10;Automatisch gegenereerde beschrijving">
            <a:extLst>
              <a:ext uri="{FF2B5EF4-FFF2-40B4-BE49-F238E27FC236}">
                <a16:creationId xmlns:a16="http://schemas.microsoft.com/office/drawing/2014/main" id="{5140C5F9-F90F-1AB4-78CD-6C1329EAF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090" y="2243548"/>
            <a:ext cx="4858235" cy="3227732"/>
          </a:xfrm>
          <a:prstGeom prst="rect">
            <a:avLst/>
          </a:prstGeom>
        </p:spPr>
      </p:pic>
    </p:spTree>
    <p:extLst>
      <p:ext uri="{BB962C8B-B14F-4D97-AF65-F5344CB8AC3E}">
        <p14:creationId xmlns:p14="http://schemas.microsoft.com/office/powerpoint/2010/main" val="1526261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33237-CAAD-D6F6-15D9-0BE05368E99A}"/>
              </a:ext>
            </a:extLst>
          </p:cNvPr>
          <p:cNvSpPr>
            <a:spLocks noGrp="1"/>
          </p:cNvSpPr>
          <p:nvPr>
            <p:ph type="title"/>
          </p:nvPr>
        </p:nvSpPr>
        <p:spPr/>
        <p:txBody>
          <a:bodyPr>
            <a:normAutofit/>
          </a:bodyPr>
          <a:lstStyle/>
          <a:p>
            <a:r>
              <a:rPr lang="nl-NL" sz="4000" dirty="0"/>
              <a:t>Wat vond je van de workshop? Laat het weten!</a:t>
            </a:r>
          </a:p>
        </p:txBody>
      </p:sp>
      <p:sp>
        <p:nvSpPr>
          <p:cNvPr id="3" name="Tijdelijke aanduiding voor inhoud 2">
            <a:extLst>
              <a:ext uri="{FF2B5EF4-FFF2-40B4-BE49-F238E27FC236}">
                <a16:creationId xmlns:a16="http://schemas.microsoft.com/office/drawing/2014/main" id="{DA004CA3-C0A9-005F-D638-36C67085F456}"/>
              </a:ext>
            </a:extLst>
          </p:cNvPr>
          <p:cNvSpPr>
            <a:spLocks noGrp="1"/>
          </p:cNvSpPr>
          <p:nvPr>
            <p:ph sz="half" idx="1"/>
          </p:nvPr>
        </p:nvSpPr>
        <p:spPr/>
        <p:txBody>
          <a:bodyPr/>
          <a:lstStyle/>
          <a:p>
            <a:r>
              <a:rPr lang="nl-NL" dirty="0"/>
              <a:t>QR code naar korte vragenlijst</a:t>
            </a:r>
          </a:p>
          <a:p>
            <a:endParaRPr lang="nl-NL" dirty="0"/>
          </a:p>
          <a:p>
            <a:endParaRPr lang="nl-NL" dirty="0"/>
          </a:p>
        </p:txBody>
      </p:sp>
      <p:sp>
        <p:nvSpPr>
          <p:cNvPr id="4" name="Tijdelijke aanduiding voor inhoud 3">
            <a:extLst>
              <a:ext uri="{FF2B5EF4-FFF2-40B4-BE49-F238E27FC236}">
                <a16:creationId xmlns:a16="http://schemas.microsoft.com/office/drawing/2014/main" id="{87522741-B5DB-AF34-D586-B17151036A92}"/>
              </a:ext>
            </a:extLst>
          </p:cNvPr>
          <p:cNvSpPr>
            <a:spLocks noGrp="1"/>
          </p:cNvSpPr>
          <p:nvPr>
            <p:ph sz="half" idx="2"/>
          </p:nvPr>
        </p:nvSpPr>
        <p:spPr/>
        <p:txBody>
          <a:bodyPr/>
          <a:lstStyle/>
          <a:p>
            <a:r>
              <a:rPr lang="nl-NL" dirty="0"/>
              <a:t>QR code naar de PowerPoint van deze cursus</a:t>
            </a:r>
          </a:p>
        </p:txBody>
      </p:sp>
      <p:pic>
        <p:nvPicPr>
          <p:cNvPr id="6" name="Afbeelding 5" descr="Afbeelding met tekst, schermopname, hemel, wolk&#10;&#10;Automatisch gegenereerde beschrijving">
            <a:extLst>
              <a:ext uri="{FF2B5EF4-FFF2-40B4-BE49-F238E27FC236}">
                <a16:creationId xmlns:a16="http://schemas.microsoft.com/office/drawing/2014/main" id="{EFA481EE-33C0-CC1C-80E2-3D484F160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327374"/>
            <a:ext cx="3605350" cy="3605350"/>
          </a:xfrm>
          <a:prstGeom prst="rect">
            <a:avLst/>
          </a:prstGeom>
        </p:spPr>
      </p:pic>
    </p:spTree>
    <p:extLst>
      <p:ext uri="{BB962C8B-B14F-4D97-AF65-F5344CB8AC3E}">
        <p14:creationId xmlns:p14="http://schemas.microsoft.com/office/powerpoint/2010/main" val="102292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C7DEA-1EFC-F635-D290-06468E24F232}"/>
              </a:ext>
            </a:extLst>
          </p:cNvPr>
          <p:cNvSpPr>
            <a:spLocks noGrp="1"/>
          </p:cNvSpPr>
          <p:nvPr>
            <p:ph type="title"/>
          </p:nvPr>
        </p:nvSpPr>
        <p:spPr/>
        <p:txBody>
          <a:bodyPr/>
          <a:lstStyle/>
          <a:p>
            <a:r>
              <a:rPr lang="nl-NL" b="1" dirty="0">
                <a:latin typeface="+mn-lt"/>
              </a:rPr>
              <a:t>Even voorstellen</a:t>
            </a:r>
          </a:p>
        </p:txBody>
      </p:sp>
      <p:sp>
        <p:nvSpPr>
          <p:cNvPr id="3" name="Tijdelijke aanduiding voor inhoud 2">
            <a:extLst>
              <a:ext uri="{FF2B5EF4-FFF2-40B4-BE49-F238E27FC236}">
                <a16:creationId xmlns:a16="http://schemas.microsoft.com/office/drawing/2014/main" id="{A8AA4C60-B6B0-BB3F-1FB8-9A971388F19C}"/>
              </a:ext>
            </a:extLst>
          </p:cNvPr>
          <p:cNvSpPr>
            <a:spLocks noGrp="1"/>
          </p:cNvSpPr>
          <p:nvPr>
            <p:ph idx="1"/>
          </p:nvPr>
        </p:nvSpPr>
        <p:spPr>
          <a:xfrm>
            <a:off x="1097280" y="1845734"/>
            <a:ext cx="4898078" cy="4023360"/>
          </a:xfrm>
        </p:spPr>
        <p:txBody>
          <a:bodyPr/>
          <a:lstStyle/>
          <a:p>
            <a:endParaRPr lang="nl-NL" dirty="0"/>
          </a:p>
          <a:p>
            <a:endParaRPr lang="nl-NL" dirty="0"/>
          </a:p>
          <a:p>
            <a:r>
              <a:rPr lang="nl-NL" dirty="0"/>
              <a:t>Suzanne de Graaf</a:t>
            </a:r>
          </a:p>
          <a:p>
            <a:r>
              <a:rPr lang="nl-NL" dirty="0"/>
              <a:t>Specialist burgerschap</a:t>
            </a:r>
          </a:p>
          <a:p>
            <a:r>
              <a:rPr lang="nl-NL" dirty="0"/>
              <a:t>Ik doe: Ontwikkelen, lesgeven, ondersteunen</a:t>
            </a:r>
          </a:p>
          <a:p>
            <a:r>
              <a:rPr lang="nl-NL" dirty="0"/>
              <a:t>Lesmethode Overal burgerschap</a:t>
            </a:r>
          </a:p>
          <a:p>
            <a:endParaRPr lang="nl-NL" dirty="0"/>
          </a:p>
        </p:txBody>
      </p:sp>
      <p:pic>
        <p:nvPicPr>
          <p:cNvPr id="5" name="Afbeelding 4" descr="Afbeelding met persoon, buitenshuis, gras, kleding&#10;&#10;Automatisch gegenereerde beschrijving">
            <a:extLst>
              <a:ext uri="{FF2B5EF4-FFF2-40B4-BE49-F238E27FC236}">
                <a16:creationId xmlns:a16="http://schemas.microsoft.com/office/drawing/2014/main" id="{D6C0F5DF-BB33-6A80-CE0C-01AB94A23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781" y="2076062"/>
            <a:ext cx="2571750" cy="3429000"/>
          </a:xfrm>
          <a:prstGeom prst="rect">
            <a:avLst/>
          </a:prstGeom>
        </p:spPr>
      </p:pic>
    </p:spTree>
    <p:extLst>
      <p:ext uri="{BB962C8B-B14F-4D97-AF65-F5344CB8AC3E}">
        <p14:creationId xmlns:p14="http://schemas.microsoft.com/office/powerpoint/2010/main" val="174768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79B90-6F79-A01C-D7B5-CD341183F9C6}"/>
              </a:ext>
            </a:extLst>
          </p:cNvPr>
          <p:cNvSpPr>
            <a:spLocks noGrp="1"/>
          </p:cNvSpPr>
          <p:nvPr>
            <p:ph type="title"/>
          </p:nvPr>
        </p:nvSpPr>
        <p:spPr/>
        <p:txBody>
          <a:bodyPr/>
          <a:lstStyle/>
          <a:p>
            <a:r>
              <a:rPr lang="nl-NL" sz="4400" b="1" kern="100" dirty="0">
                <a:effectLst/>
                <a:latin typeface="Calibri" panose="020F0502020204030204" pitchFamily="34" charset="0"/>
                <a:ea typeface="Times New Roman" panose="02020603050405020304" pitchFamily="18" charset="0"/>
                <a:cs typeface="Times New Roman" panose="02020603050405020304" pitchFamily="18" charset="0"/>
              </a:rPr>
              <a:t>Inleiding </a:t>
            </a:r>
            <a:endParaRPr lang="nl-NL" dirty="0"/>
          </a:p>
        </p:txBody>
      </p:sp>
      <p:sp>
        <p:nvSpPr>
          <p:cNvPr id="3" name="Tijdelijke aanduiding voor inhoud 2">
            <a:extLst>
              <a:ext uri="{FF2B5EF4-FFF2-40B4-BE49-F238E27FC236}">
                <a16:creationId xmlns:a16="http://schemas.microsoft.com/office/drawing/2014/main" id="{539C299E-50FB-3D35-E29D-0721E1E19FD2}"/>
              </a:ext>
            </a:extLst>
          </p:cNvPr>
          <p:cNvSpPr>
            <a:spLocks noGrp="1"/>
          </p:cNvSpPr>
          <p:nvPr>
            <p:ph idx="1"/>
          </p:nvPr>
        </p:nvSpPr>
        <p:spPr/>
        <p:txBody>
          <a:bodyPr/>
          <a:lstStyle/>
          <a:p>
            <a:pPr marL="0" indent="0" algn="ctr">
              <a:buNone/>
            </a:pPr>
            <a:r>
              <a:rPr lang="nl-NL" kern="100" dirty="0">
                <a:effectLst/>
                <a:latin typeface="Calibri" panose="020F0502020204030204" pitchFamily="34" charset="0"/>
                <a:ea typeface="Times New Roman" panose="02020603050405020304" pitchFamily="18" charset="0"/>
                <a:cs typeface="Times New Roman" panose="02020603050405020304" pitchFamily="18" charset="0"/>
              </a:rPr>
              <a:t>Tijdens deze workshop creëer je (meer) bewustwording voor burgerschapsonderwijs op school. </a:t>
            </a:r>
          </a:p>
          <a:p>
            <a:pPr marL="0" indent="0" algn="ctr">
              <a:buNone/>
            </a:pPr>
            <a:endParaRPr lang="nl-NL"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nl-NL" kern="100" dirty="0">
                <a:effectLst/>
                <a:latin typeface="Calibri" panose="020F0502020204030204" pitchFamily="34" charset="0"/>
                <a:ea typeface="Times New Roman" panose="02020603050405020304" pitchFamily="18" charset="0"/>
                <a:cs typeface="Times New Roman" panose="02020603050405020304" pitchFamily="18" charset="0"/>
              </a:rPr>
              <a:t>Samen bespreken we tools die je kunt inzetten. </a:t>
            </a:r>
          </a:p>
          <a:p>
            <a:pPr marL="0" indent="0" algn="ctr">
              <a:buNone/>
            </a:pPr>
            <a:endParaRPr lang="nl-NL"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nl-NL" kern="100" dirty="0">
                <a:effectLst/>
                <a:latin typeface="Calibri" panose="020F0502020204030204" pitchFamily="34" charset="0"/>
                <a:ea typeface="Times New Roman" panose="02020603050405020304" pitchFamily="18" charset="0"/>
                <a:cs typeface="Times New Roman" panose="02020603050405020304" pitchFamily="18" charset="0"/>
              </a:rPr>
              <a:t>Dit geeft een praktische invulling waarbij het voor jou als docent meer betekenisvol wordt tijdens de les.</a:t>
            </a:r>
          </a:p>
          <a:p>
            <a:endParaRPr lang="nl-NL" dirty="0"/>
          </a:p>
        </p:txBody>
      </p:sp>
    </p:spTree>
    <p:extLst>
      <p:ext uri="{BB962C8B-B14F-4D97-AF65-F5344CB8AC3E}">
        <p14:creationId xmlns:p14="http://schemas.microsoft.com/office/powerpoint/2010/main" val="319826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AB104-BE0F-6BBA-9FAE-EBDDD8FB0DEC}"/>
              </a:ext>
            </a:extLst>
          </p:cNvPr>
          <p:cNvSpPr>
            <a:spLocks noGrp="1"/>
          </p:cNvSpPr>
          <p:nvPr>
            <p:ph type="title"/>
          </p:nvPr>
        </p:nvSpPr>
        <p:spPr/>
        <p:txBody>
          <a:bodyPr/>
          <a:lstStyle/>
          <a:p>
            <a:r>
              <a:rPr lang="nl-NL" b="1" dirty="0">
                <a:latin typeface="+mn-lt"/>
              </a:rPr>
              <a:t>Doelen</a:t>
            </a:r>
          </a:p>
        </p:txBody>
      </p:sp>
      <p:sp>
        <p:nvSpPr>
          <p:cNvPr id="3" name="Tijdelijke aanduiding voor inhoud 2">
            <a:extLst>
              <a:ext uri="{FF2B5EF4-FFF2-40B4-BE49-F238E27FC236}">
                <a16:creationId xmlns:a16="http://schemas.microsoft.com/office/drawing/2014/main" id="{6EE01CC0-F372-C832-0253-2DF009865A82}"/>
              </a:ext>
            </a:extLst>
          </p:cNvPr>
          <p:cNvSpPr>
            <a:spLocks noGrp="1"/>
          </p:cNvSpPr>
          <p:nvPr>
            <p:ph idx="1"/>
          </p:nvPr>
        </p:nvSpPr>
        <p:spPr/>
        <p:txBody>
          <a:bodyPr/>
          <a:lstStyle/>
          <a:p>
            <a:pPr marL="0" indent="0">
              <a:buNone/>
            </a:pPr>
            <a:r>
              <a:rPr lang="nl-NL" sz="1800" dirty="0">
                <a:latin typeface="Calibri" panose="020F0502020204030204" pitchFamily="34" charset="0"/>
                <a:ea typeface="Times New Roman" panose="02020603050405020304" pitchFamily="18" charset="0"/>
                <a:cs typeface="Times New Roman" panose="02020603050405020304" pitchFamily="18" charset="0"/>
              </a:rPr>
              <a:t>Na deze workshop kan je…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latin typeface="Calibri" panose="020F0502020204030204" pitchFamily="34" charset="0"/>
                <a:cs typeface="Times New Roman" panose="02020603050405020304" pitchFamily="18" charset="0"/>
              </a:rPr>
              <a:t>De visie van je eigen school benoemen;</a:t>
            </a:r>
          </a:p>
          <a:p>
            <a:r>
              <a:rPr lang="nl-NL" sz="1800" dirty="0">
                <a:latin typeface="Calibri" panose="020F0502020204030204" pitchFamily="34" charset="0"/>
                <a:ea typeface="Times New Roman" panose="02020603050405020304" pitchFamily="18" charset="0"/>
                <a:cs typeface="Times New Roman" panose="02020603050405020304" pitchFamily="18" charset="0"/>
              </a:rPr>
              <a:t>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en verband leggen tussen de visie van de eigen school en de definitie van burgerschapsonderwijs;</a:t>
            </a:r>
          </a:p>
          <a:p>
            <a:r>
              <a:rPr lang="nl-NL" sz="1800" dirty="0">
                <a:latin typeface="Calibri" panose="020F0502020204030204" pitchFamily="34" charset="0"/>
                <a:cs typeface="Times New Roman" panose="02020603050405020304" pitchFamily="18" charset="0"/>
              </a:rPr>
              <a:t>Aangeven wat de reacties van leerlingen zijn wanneer ze een bepaalde opmerking geven of uitspraak doen;</a:t>
            </a:r>
          </a:p>
          <a:p>
            <a:r>
              <a:rPr lang="nl-NL" sz="1800" dirty="0">
                <a:latin typeface="Calibri" panose="020F0502020204030204" pitchFamily="34" charset="0"/>
                <a:cs typeface="Times New Roman" panose="02020603050405020304" pitchFamily="18" charset="0"/>
              </a:rPr>
              <a:t>Gespreksmodellen inzetten zodat er in een open gesprek gepraat kan worden over een bepaalde opmerking van een leerling;</a:t>
            </a:r>
          </a:p>
          <a:p>
            <a:r>
              <a:rPr lang="nl-NL" sz="1800" dirty="0">
                <a:latin typeface="Calibri" panose="020F0502020204030204" pitchFamily="34" charset="0"/>
                <a:cs typeface="Times New Roman" panose="02020603050405020304" pitchFamily="18" charset="0"/>
              </a:rPr>
              <a:t>Verschillende lesactiviteiten benoemen die tevens ingezet kunnen worden voor burgerschapsonderwijs en de wijze waarop leerlingen daarmee omgaan.</a:t>
            </a:r>
            <a:endParaRPr lang="nl-NL" dirty="0"/>
          </a:p>
        </p:txBody>
      </p:sp>
    </p:spTree>
    <p:extLst>
      <p:ext uri="{BB962C8B-B14F-4D97-AF65-F5344CB8AC3E}">
        <p14:creationId xmlns:p14="http://schemas.microsoft.com/office/powerpoint/2010/main" val="81574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E992CB-F7F0-C057-0C8C-470FC55DFF22}"/>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3800">
                <a:solidFill>
                  <a:schemeClr val="tx1">
                    <a:lumMod val="85000"/>
                    <a:lumOff val="15000"/>
                  </a:schemeClr>
                </a:solidFill>
              </a:rPr>
              <a:t>Wat is burgerschapsonderwijs voor jou?</a:t>
            </a:r>
          </a:p>
        </p:txBody>
      </p:sp>
      <p:sp>
        <p:nvSpPr>
          <p:cNvPr id="3" name="Tijdelijke aanduiding voor inhoud 2">
            <a:extLst>
              <a:ext uri="{FF2B5EF4-FFF2-40B4-BE49-F238E27FC236}">
                <a16:creationId xmlns:a16="http://schemas.microsoft.com/office/drawing/2014/main" id="{A37C25AB-AB17-A4A3-25FA-06CF33044EA9}"/>
              </a:ext>
            </a:extLst>
          </p:cNvPr>
          <p:cNvSpPr>
            <a:spLocks noGrp="1"/>
          </p:cNvSpPr>
          <p:nvPr>
            <p:ph idx="1"/>
          </p:nvPr>
        </p:nvSpPr>
        <p:spPr>
          <a:xfrm>
            <a:off x="6729999" y="4455621"/>
            <a:ext cx="4829101"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Roep maar!</a:t>
            </a:r>
          </a:p>
        </p:txBody>
      </p:sp>
      <p:pic>
        <p:nvPicPr>
          <p:cNvPr id="1026" name="Picture 2" descr="Post It Afbeeldingen - Gratis downloaden op Freepik">
            <a:extLst>
              <a:ext uri="{FF2B5EF4-FFF2-40B4-BE49-F238E27FC236}">
                <a16:creationId xmlns:a16="http://schemas.microsoft.com/office/drawing/2014/main" id="{D6055A4E-4219-A34D-791B-56DE986D45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43" r="2" b="2825"/>
          <a:stretch/>
        </p:blipFill>
        <p:spPr bwMode="auto">
          <a:xfrm>
            <a:off x="1439941" y="1443135"/>
            <a:ext cx="4292230" cy="3971730"/>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41" name="Rectangle 1040">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502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68E26D3F-A933-5E17-3385-B06B96DE9387}"/>
              </a:ext>
            </a:extLst>
          </p:cNvPr>
          <p:cNvSpPr>
            <a:spLocks noGrp="1"/>
          </p:cNvSpPr>
          <p:nvPr>
            <p:ph type="title"/>
          </p:nvPr>
        </p:nvSpPr>
        <p:spPr>
          <a:xfrm>
            <a:off x="492370" y="605896"/>
            <a:ext cx="3084844" cy="5646208"/>
          </a:xfrm>
        </p:spPr>
        <p:txBody>
          <a:bodyPr anchor="ctr">
            <a:normAutofit/>
          </a:bodyPr>
          <a:lstStyle/>
          <a:p>
            <a:r>
              <a:rPr lang="nl-NL" sz="2500" dirty="0">
                <a:solidFill>
                  <a:srgbClr val="FFFFFF"/>
                </a:solidFill>
              </a:rPr>
              <a:t>Burgerschapsonderwijs is…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C057D8C1-197D-7095-4975-1B2C2663AA39}"/>
              </a:ext>
            </a:extLst>
          </p:cNvPr>
          <p:cNvSpPr>
            <a:spLocks noGrp="1"/>
          </p:cNvSpPr>
          <p:nvPr>
            <p:ph idx="1"/>
          </p:nvPr>
        </p:nvSpPr>
        <p:spPr>
          <a:xfrm>
            <a:off x="4742016" y="605896"/>
            <a:ext cx="6413663" cy="5646208"/>
          </a:xfrm>
        </p:spPr>
        <p:txBody>
          <a:bodyPr anchor="ctr">
            <a:normAutofit/>
          </a:bodyPr>
          <a:lstStyle/>
          <a:p>
            <a:pPr marL="0" indent="0">
              <a:buNone/>
            </a:pPr>
            <a:endParaRPr lang="nl-NL"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kern="100" dirty="0">
                <a:effectLst/>
                <a:latin typeface="Calibri" panose="020F0502020204030204" pitchFamily="34" charset="0"/>
                <a:ea typeface="Times New Roman" panose="02020603050405020304" pitchFamily="18" charset="0"/>
                <a:cs typeface="Times New Roman" panose="02020603050405020304" pitchFamily="18" charset="0"/>
              </a:rPr>
              <a:t>Burgerschap is een relationeel leergebied dat jongeren de kennis, vaardigheden en houdingen bijbrengt die ze nodig hebben om actief mee te kunnen doen in de maatschappij en zich te ontwikkelen tot sterke en bewuste individuen.</a:t>
            </a:r>
          </a:p>
          <a:p>
            <a:pPr marL="0" indent="0">
              <a:buNone/>
            </a:pPr>
            <a:endParaRPr lang="nl-NL"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kern="100" dirty="0">
                <a:effectLst/>
                <a:latin typeface="Calibri" panose="020F0502020204030204" pitchFamily="34" charset="0"/>
                <a:ea typeface="Times New Roman" panose="02020603050405020304" pitchFamily="18" charset="0"/>
                <a:cs typeface="Times New Roman" panose="02020603050405020304" pitchFamily="18" charset="0"/>
              </a:rPr>
              <a:t>Basisbegrippen zoals democratische rechtsstaat, mensenrechten, maatschappelijke diversiteit, verdraagzaamheid, inclusie, autonomie, verantwoordelijkheidsbesef en begrip staan hierin centraal. </a:t>
            </a:r>
          </a:p>
          <a:p>
            <a:endParaRPr lang="nl-NL" dirty="0"/>
          </a:p>
        </p:txBody>
      </p:sp>
    </p:spTree>
    <p:extLst>
      <p:ext uri="{BB962C8B-B14F-4D97-AF65-F5344CB8AC3E}">
        <p14:creationId xmlns:p14="http://schemas.microsoft.com/office/powerpoint/2010/main" val="319604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B85D1-4551-9F50-0C54-A460E1EAAE94}"/>
              </a:ext>
            </a:extLst>
          </p:cNvPr>
          <p:cNvSpPr>
            <a:spLocks noGrp="1"/>
          </p:cNvSpPr>
          <p:nvPr>
            <p:ph type="title"/>
          </p:nvPr>
        </p:nvSpPr>
        <p:spPr/>
        <p:txBody>
          <a:bodyPr/>
          <a:lstStyle/>
          <a:p>
            <a:r>
              <a:rPr lang="nl-NL" dirty="0"/>
              <a:t>De visie van de school</a:t>
            </a:r>
          </a:p>
        </p:txBody>
      </p:sp>
      <p:pic>
        <p:nvPicPr>
          <p:cNvPr id="5" name="Tijdelijke aanduiding voor inhoud 4" descr="Afbeelding met bril, verven, tekenfilm, brillen&#10;&#10;Automatisch gegenereerde beschrijving">
            <a:extLst>
              <a:ext uri="{FF2B5EF4-FFF2-40B4-BE49-F238E27FC236}">
                <a16:creationId xmlns:a16="http://schemas.microsoft.com/office/drawing/2014/main" id="{BDA4A905-28F8-46A6-D015-687BC462E0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163" y="2016125"/>
            <a:ext cx="7620000" cy="3683000"/>
          </a:xfrm>
        </p:spPr>
      </p:pic>
    </p:spTree>
    <p:extLst>
      <p:ext uri="{BB962C8B-B14F-4D97-AF65-F5344CB8AC3E}">
        <p14:creationId xmlns:p14="http://schemas.microsoft.com/office/powerpoint/2010/main" val="351815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52ABB93-D3B0-38E3-7B26-861589630D5B}"/>
              </a:ext>
            </a:extLst>
          </p:cNvPr>
          <p:cNvSpPr>
            <a:spLocks noGrp="1"/>
          </p:cNvSpPr>
          <p:nvPr>
            <p:ph type="title"/>
          </p:nvPr>
        </p:nvSpPr>
        <p:spPr>
          <a:xfrm>
            <a:off x="492370" y="605896"/>
            <a:ext cx="3084844" cy="5646208"/>
          </a:xfrm>
        </p:spPr>
        <p:txBody>
          <a:bodyPr anchor="ctr">
            <a:normAutofit/>
          </a:bodyPr>
          <a:lstStyle/>
          <a:p>
            <a:r>
              <a:rPr lang="nl-NL" sz="3600">
                <a:solidFill>
                  <a:srgbClr val="FFFFFF"/>
                </a:solidFill>
              </a:rPr>
              <a:t>Voorbeeld van een visie</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6745CDDC-F58A-6C2C-0D1D-0D0600B0425B}"/>
              </a:ext>
            </a:extLst>
          </p:cNvPr>
          <p:cNvSpPr>
            <a:spLocks noGrp="1"/>
          </p:cNvSpPr>
          <p:nvPr>
            <p:ph idx="1"/>
          </p:nvPr>
        </p:nvSpPr>
        <p:spPr>
          <a:xfrm>
            <a:off x="4742016" y="605896"/>
            <a:ext cx="6413663" cy="5646208"/>
          </a:xfrm>
        </p:spPr>
        <p:txBody>
          <a:bodyPr anchor="ctr">
            <a:normAutofit/>
          </a:bodyPr>
          <a:lstStyle/>
          <a:p>
            <a:pPr marL="0" indent="0">
              <a:buNone/>
            </a:pPr>
            <a:r>
              <a:rPr lang="nl-NL" sz="1900" kern="100">
                <a:effectLst/>
                <a:latin typeface="Helvetica" panose="020B0604020202020204" pitchFamily="34" charset="0"/>
                <a:ea typeface="Times New Roman" panose="02020603050405020304" pitchFamily="18" charset="0"/>
                <a:cs typeface="Times New Roman" panose="02020603050405020304" pitchFamily="18" charset="0"/>
              </a:rPr>
              <a:t>“We zijn ons ervan bewust dat we leven in een snel veranderde samenleving. Mee blijven doen vereist daarom dat we wendbaar zijn en dat we willen leren voor het leven. Jezelf leren kennen is net zo belangrijk als goede prestaties neerzetten. De visie van De </a:t>
            </a:r>
            <a:r>
              <a:rPr lang="nl-NL" sz="1900" kern="100" err="1">
                <a:effectLst/>
                <a:latin typeface="Helvetica" panose="020B0604020202020204" pitchFamily="34" charset="0"/>
                <a:ea typeface="Times New Roman" panose="02020603050405020304" pitchFamily="18" charset="0"/>
                <a:cs typeface="Times New Roman" panose="02020603050405020304" pitchFamily="18" charset="0"/>
              </a:rPr>
              <a:t>Breul</a:t>
            </a:r>
            <a:r>
              <a:rPr lang="nl-NL" sz="1900" kern="100">
                <a:effectLst/>
                <a:latin typeface="Helvetica" panose="020B0604020202020204" pitchFamily="34" charset="0"/>
                <a:ea typeface="Times New Roman" panose="02020603050405020304" pitchFamily="18" charset="0"/>
                <a:cs typeface="Times New Roman" panose="02020603050405020304" pitchFamily="18" charset="0"/>
              </a:rPr>
              <a:t> laat zich samenvatten in de woorden: “Laat zien wat je kan”. </a:t>
            </a:r>
          </a:p>
          <a:p>
            <a:pPr marL="0" indent="0">
              <a:buNone/>
            </a:pPr>
            <a:r>
              <a:rPr lang="nl-NL" sz="1900" kern="100">
                <a:effectLst/>
                <a:latin typeface="Helvetica" panose="020B0604020202020204" pitchFamily="34" charset="0"/>
                <a:ea typeface="Times New Roman" panose="02020603050405020304" pitchFamily="18" charset="0"/>
                <a:cs typeface="Times New Roman" panose="02020603050405020304" pitchFamily="18" charset="0"/>
              </a:rPr>
              <a:t>Op de </a:t>
            </a:r>
            <a:r>
              <a:rPr lang="nl-NL" sz="1900" kern="100" err="1">
                <a:effectLst/>
                <a:latin typeface="Helvetica" panose="020B0604020202020204" pitchFamily="34" charset="0"/>
                <a:ea typeface="Times New Roman" panose="02020603050405020304" pitchFamily="18" charset="0"/>
                <a:cs typeface="Times New Roman" panose="02020603050405020304" pitchFamily="18" charset="0"/>
              </a:rPr>
              <a:t>Breul</a:t>
            </a:r>
            <a:r>
              <a:rPr lang="nl-NL" sz="1900" kern="100">
                <a:effectLst/>
                <a:latin typeface="Helvetica" panose="020B0604020202020204" pitchFamily="34" charset="0"/>
                <a:ea typeface="Times New Roman" panose="02020603050405020304" pitchFamily="18" charset="0"/>
                <a:cs typeface="Times New Roman" panose="02020603050405020304" pitchFamily="18" charset="0"/>
              </a:rPr>
              <a:t> werken we vandaag aan de wereld van morgen. Wij bereiden onze leerlingen voor op hun toekomst door hen te leren hun eigen weg te vinden. Ons onderwijs zorgt ervoor dat onze leerlingen als zelfverzekerde en ambitieuze jonge mensen de wereld met een open blik tegemoet kunnen gaan. </a:t>
            </a:r>
          </a:p>
          <a:p>
            <a:pPr marL="0" indent="0">
              <a:buNone/>
            </a:pPr>
            <a:r>
              <a:rPr lang="nl-NL" sz="1900" kern="100">
                <a:effectLst/>
                <a:latin typeface="Helvetica" panose="020B0604020202020204" pitchFamily="34" charset="0"/>
                <a:ea typeface="Times New Roman" panose="02020603050405020304" pitchFamily="18" charset="0"/>
                <a:cs typeface="Times New Roman" panose="02020603050405020304" pitchFamily="18" charset="0"/>
              </a:rPr>
              <a:t>Zij kunnen dat omdat ze geleerd hebben te leren voor het leven, omdat ze geleerd hebben te vertrouwen op hun eigen kwaliteiten en omdat ze geleerd hebben oplossingen in samenwerking met anderen tot stand te brengen.”</a:t>
            </a:r>
            <a:br>
              <a:rPr lang="nl-NL" sz="1900" kern="100">
                <a:effectLst/>
                <a:latin typeface="Helvetica" panose="020B0604020202020204" pitchFamily="34" charset="0"/>
                <a:ea typeface="Times New Roman" panose="02020603050405020304" pitchFamily="18" charset="0"/>
                <a:cs typeface="Times New Roman" panose="02020603050405020304" pitchFamily="18" charset="0"/>
              </a:rPr>
            </a:br>
            <a:endParaRPr lang="nl-NL" sz="1900" kern="100">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buNone/>
            </a:pPr>
            <a:r>
              <a:rPr lang="nl-NL" sz="1900" kern="100">
                <a:latin typeface="Helvetica" panose="020B0604020202020204" pitchFamily="34" charset="0"/>
                <a:ea typeface="Times New Roman" panose="02020603050405020304" pitchFamily="18" charset="0"/>
                <a:cs typeface="Times New Roman" panose="02020603050405020304" pitchFamily="18" charset="0"/>
              </a:rPr>
              <a:t>Bron: </a:t>
            </a:r>
            <a:r>
              <a:rPr lang="nl-NL" sz="1900" u="sng" kern="100">
                <a:effectLst/>
                <a:latin typeface="Calibri" panose="020F0502020204030204" pitchFamily="34" charset="0"/>
                <a:ea typeface="Times New Roman" panose="02020603050405020304" pitchFamily="18" charset="0"/>
                <a:cs typeface="Times New Roman" panose="02020603050405020304" pitchFamily="18" charset="0"/>
                <a:hlinkClick r:id="rId2"/>
              </a:rPr>
              <a:t>Over De </a:t>
            </a:r>
            <a:r>
              <a:rPr lang="nl-NL" sz="1900" u="sng" kern="100" err="1">
                <a:effectLst/>
                <a:latin typeface="Calibri" panose="020F0502020204030204" pitchFamily="34" charset="0"/>
                <a:ea typeface="Times New Roman" panose="02020603050405020304" pitchFamily="18" charset="0"/>
                <a:cs typeface="Times New Roman" panose="02020603050405020304" pitchFamily="18" charset="0"/>
                <a:hlinkClick r:id="rId2"/>
              </a:rPr>
              <a:t>Breul</a:t>
            </a:r>
            <a:r>
              <a:rPr lang="nl-NL" sz="1900" u="sng" kern="100">
                <a:effectLst/>
                <a:latin typeface="Calibri" panose="020F0502020204030204" pitchFamily="34" charset="0"/>
                <a:ea typeface="Times New Roman" panose="02020603050405020304" pitchFamily="18" charset="0"/>
                <a:cs typeface="Times New Roman" panose="02020603050405020304" pitchFamily="18" charset="0"/>
                <a:hlinkClick r:id="rId2"/>
              </a:rPr>
              <a:t> | Katholieke scholengemeenschap in Zeist (de-breul.nl)</a:t>
            </a:r>
            <a:endParaRPr lang="nl-NL" sz="1900" kern="10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sz="1900"/>
          </a:p>
        </p:txBody>
      </p:sp>
    </p:spTree>
    <p:extLst>
      <p:ext uri="{BB962C8B-B14F-4D97-AF65-F5344CB8AC3E}">
        <p14:creationId xmlns:p14="http://schemas.microsoft.com/office/powerpoint/2010/main" val="2484138144"/>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148</TotalTime>
  <Words>803</Words>
  <Application>Microsoft Office PowerPoint</Application>
  <PresentationFormat>Breedbeeld</PresentationFormat>
  <Paragraphs>84</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Calibri Light</vt:lpstr>
      <vt:lpstr>Helvetica</vt:lpstr>
      <vt:lpstr>Terugblik</vt:lpstr>
      <vt:lpstr>Welkom!</vt:lpstr>
      <vt:lpstr>Burgerschapsonderwijs in het VO Van leraar naar leerling</vt:lpstr>
      <vt:lpstr>Even voorstellen</vt:lpstr>
      <vt:lpstr>Inleiding </vt:lpstr>
      <vt:lpstr>Doelen</vt:lpstr>
      <vt:lpstr>Wat is burgerschapsonderwijs voor jou?</vt:lpstr>
      <vt:lpstr>Burgerschapsonderwijs is…</vt:lpstr>
      <vt:lpstr>De visie van de school</vt:lpstr>
      <vt:lpstr>Voorbeeld van een visie</vt:lpstr>
      <vt:lpstr>Welke aspecten van burgerschap passen bij deze visie?</vt:lpstr>
      <vt:lpstr>Van visie naar de les</vt:lpstr>
      <vt:lpstr>Wat is jóuw aanpak om burgerschapsonderwijs aan te bieden?</vt:lpstr>
      <vt:lpstr>Wat is daarop de reactie van de leerlingen?</vt:lpstr>
      <vt:lpstr>Voorbeelden van reacties of uitspraken van leerlingen</vt:lpstr>
      <vt:lpstr>Gespreksmodellen</vt:lpstr>
      <vt:lpstr>Jongen wordt staande gehouden 1/2</vt:lpstr>
      <vt:lpstr>DSM methodiek</vt:lpstr>
      <vt:lpstr>Jongen wordt staande gehouden 2/2</vt:lpstr>
      <vt:lpstr>5-G model</vt:lpstr>
      <vt:lpstr>Meer activiteiten!</vt:lpstr>
      <vt:lpstr>Afsluiting</vt:lpstr>
      <vt:lpstr>Wat vond je van de workshop? Laat het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Suzanne de Graaf</dc:creator>
  <cp:lastModifiedBy>Map Out</cp:lastModifiedBy>
  <cp:revision>3</cp:revision>
  <dcterms:created xsi:type="dcterms:W3CDTF">2023-04-13T12:56:47Z</dcterms:created>
  <dcterms:modified xsi:type="dcterms:W3CDTF">2023-04-14T08:14:34Z</dcterms:modified>
</cp:coreProperties>
</file>