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4"/>
  </p:notesMasterIdLst>
  <p:sldIdLst>
    <p:sldId id="256" r:id="rId5"/>
    <p:sldId id="265" r:id="rId6"/>
    <p:sldId id="266" r:id="rId7"/>
    <p:sldId id="269" r:id="rId8"/>
    <p:sldId id="267" r:id="rId9"/>
    <p:sldId id="274" r:id="rId10"/>
    <p:sldId id="268" r:id="rId11"/>
    <p:sldId id="270" r:id="rId12"/>
    <p:sldId id="271" r:id="rId13"/>
    <p:sldId id="272" r:id="rId14"/>
    <p:sldId id="275" r:id="rId15"/>
    <p:sldId id="257" r:id="rId16"/>
    <p:sldId id="259" r:id="rId17"/>
    <p:sldId id="260" r:id="rId18"/>
    <p:sldId id="262" r:id="rId19"/>
    <p:sldId id="261" r:id="rId20"/>
    <p:sldId id="273" r:id="rId21"/>
    <p:sldId id="263" r:id="rId22"/>
    <p:sldId id="26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DF5BA7-BD4E-4EB7-83EF-65BF9CB606E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4FE2D4-201F-4EE7-8725-8A5B18FFF06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 dirty="0"/>
            <a:t>Stel </a:t>
          </a:r>
          <a:r>
            <a:rPr lang="nl-NL" b="1" dirty="0"/>
            <a:t>goede</a:t>
          </a:r>
          <a:r>
            <a:rPr lang="nl-NL" dirty="0"/>
            <a:t> vragen.</a:t>
          </a:r>
          <a:endParaRPr lang="en-US" dirty="0"/>
        </a:p>
      </dgm:t>
    </dgm:pt>
    <dgm:pt modelId="{2E12DDCB-B378-4AAF-92F1-B58DF14D8361}" type="parTrans" cxnId="{BE749187-8052-4411-A6A1-36E58220EE80}">
      <dgm:prSet/>
      <dgm:spPr/>
      <dgm:t>
        <a:bodyPr/>
        <a:lstStyle/>
        <a:p>
          <a:endParaRPr lang="en-US"/>
        </a:p>
      </dgm:t>
    </dgm:pt>
    <dgm:pt modelId="{82EBFEC7-0BE8-4446-A329-3E4CFB7D04B8}" type="sibTrans" cxnId="{BE749187-8052-4411-A6A1-36E58220EE80}">
      <dgm:prSet/>
      <dgm:spPr/>
      <dgm:t>
        <a:bodyPr/>
        <a:lstStyle/>
        <a:p>
          <a:endParaRPr lang="en-US"/>
        </a:p>
      </dgm:t>
    </dgm:pt>
    <dgm:pt modelId="{6DCD2D72-B40E-47A6-A7D7-EEC3240DBC9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 dirty="0"/>
            <a:t>Maak onderscheid tussen feiten, meningen, gevoelens en ervaringen.</a:t>
          </a:r>
          <a:endParaRPr lang="en-US" dirty="0"/>
        </a:p>
      </dgm:t>
    </dgm:pt>
    <dgm:pt modelId="{694F6854-02EF-4072-83EA-3885058802A4}" type="parTrans" cxnId="{58ABBDCC-8BE0-4FEA-8AB0-1FFB6ADF8DB6}">
      <dgm:prSet/>
      <dgm:spPr/>
      <dgm:t>
        <a:bodyPr/>
        <a:lstStyle/>
        <a:p>
          <a:endParaRPr lang="en-US"/>
        </a:p>
      </dgm:t>
    </dgm:pt>
    <dgm:pt modelId="{7154FEB6-3096-4A0D-A68A-97B71781C5AA}" type="sibTrans" cxnId="{58ABBDCC-8BE0-4FEA-8AB0-1FFB6ADF8DB6}">
      <dgm:prSet/>
      <dgm:spPr/>
      <dgm:t>
        <a:bodyPr/>
        <a:lstStyle/>
        <a:p>
          <a:endParaRPr lang="en-US"/>
        </a:p>
      </dgm:t>
    </dgm:pt>
    <dgm:pt modelId="{61DC980C-CC36-48E9-A2DE-568F4F66866C}" type="pres">
      <dgm:prSet presAssocID="{69DF5BA7-BD4E-4EB7-83EF-65BF9CB606E4}" presName="root" presStyleCnt="0">
        <dgm:presLayoutVars>
          <dgm:dir/>
          <dgm:resizeHandles val="exact"/>
        </dgm:presLayoutVars>
      </dgm:prSet>
      <dgm:spPr/>
    </dgm:pt>
    <dgm:pt modelId="{0C08D71C-493C-4747-A22A-5F3B4709BCAB}" type="pres">
      <dgm:prSet presAssocID="{334FE2D4-201F-4EE7-8725-8A5B18FFF067}" presName="compNode" presStyleCnt="0"/>
      <dgm:spPr/>
    </dgm:pt>
    <dgm:pt modelId="{9C442376-AA60-4D78-B2DC-9C6E3EC3266B}" type="pres">
      <dgm:prSet presAssocID="{334FE2D4-201F-4EE7-8725-8A5B18FFF067}" presName="iconBgRect" presStyleLbl="bgShp" presStyleIdx="0" presStyleCnt="2"/>
      <dgm:spPr/>
    </dgm:pt>
    <dgm:pt modelId="{9408D19A-E373-4147-880E-69CD2580B057}" type="pres">
      <dgm:prSet presAssocID="{334FE2D4-201F-4EE7-8725-8A5B18FFF067}" presName="iconRect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A297F939-4731-4864-8245-0A2205723A65}" type="pres">
      <dgm:prSet presAssocID="{334FE2D4-201F-4EE7-8725-8A5B18FFF067}" presName="spaceRect" presStyleCnt="0"/>
      <dgm:spPr/>
    </dgm:pt>
    <dgm:pt modelId="{3BC415AF-18F3-46E0-8B68-F39CA4311695}" type="pres">
      <dgm:prSet presAssocID="{334FE2D4-201F-4EE7-8725-8A5B18FFF067}" presName="textRect" presStyleLbl="revTx" presStyleIdx="0" presStyleCnt="2">
        <dgm:presLayoutVars>
          <dgm:chMax val="1"/>
          <dgm:chPref val="1"/>
        </dgm:presLayoutVars>
      </dgm:prSet>
      <dgm:spPr/>
    </dgm:pt>
    <dgm:pt modelId="{34097C13-CCAE-4A74-8C80-B1ACA88BF410}" type="pres">
      <dgm:prSet presAssocID="{82EBFEC7-0BE8-4446-A329-3E4CFB7D04B8}" presName="sibTrans" presStyleCnt="0"/>
      <dgm:spPr/>
    </dgm:pt>
    <dgm:pt modelId="{3FDEC68D-E550-4FAD-BB22-229750C4030B}" type="pres">
      <dgm:prSet presAssocID="{6DCD2D72-B40E-47A6-A7D7-EEC3240DBC94}" presName="compNode" presStyleCnt="0"/>
      <dgm:spPr/>
    </dgm:pt>
    <dgm:pt modelId="{D7DDC075-3395-4CF2-AB19-DAAC7ABFCC15}" type="pres">
      <dgm:prSet presAssocID="{6DCD2D72-B40E-47A6-A7D7-EEC3240DBC94}" presName="iconBgRect" presStyleLbl="bgShp" presStyleIdx="1" presStyleCnt="2"/>
      <dgm:spPr/>
    </dgm:pt>
    <dgm:pt modelId="{FC2B6868-D675-4929-BF7B-CDF10FFBEC68}" type="pres">
      <dgm:prSet presAssocID="{6DCD2D72-B40E-47A6-A7D7-EEC3240DBC94}" presName="iconRect" presStyleLbl="node1" presStyleIdx="1" presStyleCnt="2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5568443A-2A4C-4C21-941C-28A7BEEE1BEC}" type="pres">
      <dgm:prSet presAssocID="{6DCD2D72-B40E-47A6-A7D7-EEC3240DBC94}" presName="spaceRect" presStyleCnt="0"/>
      <dgm:spPr/>
    </dgm:pt>
    <dgm:pt modelId="{1DA8F8AF-291F-4C97-9E5F-2BD7107573BD}" type="pres">
      <dgm:prSet presAssocID="{6DCD2D72-B40E-47A6-A7D7-EEC3240DBC9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60CF40D-8BE7-4D01-A38B-0C438EB2804B}" type="presOf" srcId="{69DF5BA7-BD4E-4EB7-83EF-65BF9CB606E4}" destId="{61DC980C-CC36-48E9-A2DE-568F4F66866C}" srcOrd="0" destOrd="0" presId="urn:microsoft.com/office/officeart/2018/5/layout/IconCircleLabelList"/>
    <dgm:cxn modelId="{B6E9533E-561E-4B4C-B47C-D342851215B8}" type="presOf" srcId="{334FE2D4-201F-4EE7-8725-8A5B18FFF067}" destId="{3BC415AF-18F3-46E0-8B68-F39CA4311695}" srcOrd="0" destOrd="0" presId="urn:microsoft.com/office/officeart/2018/5/layout/IconCircleLabelList"/>
    <dgm:cxn modelId="{17D78968-031F-43A0-862A-0CE83E88A65C}" type="presOf" srcId="{6DCD2D72-B40E-47A6-A7D7-EEC3240DBC94}" destId="{1DA8F8AF-291F-4C97-9E5F-2BD7107573BD}" srcOrd="0" destOrd="0" presId="urn:microsoft.com/office/officeart/2018/5/layout/IconCircleLabelList"/>
    <dgm:cxn modelId="{BE749187-8052-4411-A6A1-36E58220EE80}" srcId="{69DF5BA7-BD4E-4EB7-83EF-65BF9CB606E4}" destId="{334FE2D4-201F-4EE7-8725-8A5B18FFF067}" srcOrd="0" destOrd="0" parTransId="{2E12DDCB-B378-4AAF-92F1-B58DF14D8361}" sibTransId="{82EBFEC7-0BE8-4446-A329-3E4CFB7D04B8}"/>
    <dgm:cxn modelId="{58ABBDCC-8BE0-4FEA-8AB0-1FFB6ADF8DB6}" srcId="{69DF5BA7-BD4E-4EB7-83EF-65BF9CB606E4}" destId="{6DCD2D72-B40E-47A6-A7D7-EEC3240DBC94}" srcOrd="1" destOrd="0" parTransId="{694F6854-02EF-4072-83EA-3885058802A4}" sibTransId="{7154FEB6-3096-4A0D-A68A-97B71781C5AA}"/>
    <dgm:cxn modelId="{43B7E8D3-8A44-4A9C-BC3C-ABC9E1DC2BE8}" type="presParOf" srcId="{61DC980C-CC36-48E9-A2DE-568F4F66866C}" destId="{0C08D71C-493C-4747-A22A-5F3B4709BCAB}" srcOrd="0" destOrd="0" presId="urn:microsoft.com/office/officeart/2018/5/layout/IconCircleLabelList"/>
    <dgm:cxn modelId="{7D2E77CC-BE8B-4733-ABD0-B3B263427B58}" type="presParOf" srcId="{0C08D71C-493C-4747-A22A-5F3B4709BCAB}" destId="{9C442376-AA60-4D78-B2DC-9C6E3EC3266B}" srcOrd="0" destOrd="0" presId="urn:microsoft.com/office/officeart/2018/5/layout/IconCircleLabelList"/>
    <dgm:cxn modelId="{27ED9E76-140C-4C78-A873-31F27B428056}" type="presParOf" srcId="{0C08D71C-493C-4747-A22A-5F3B4709BCAB}" destId="{9408D19A-E373-4147-880E-69CD2580B057}" srcOrd="1" destOrd="0" presId="urn:microsoft.com/office/officeart/2018/5/layout/IconCircleLabelList"/>
    <dgm:cxn modelId="{4A82ACCD-41E0-43C2-BB56-9ADF258F8E4B}" type="presParOf" srcId="{0C08D71C-493C-4747-A22A-5F3B4709BCAB}" destId="{A297F939-4731-4864-8245-0A2205723A65}" srcOrd="2" destOrd="0" presId="urn:microsoft.com/office/officeart/2018/5/layout/IconCircleLabelList"/>
    <dgm:cxn modelId="{708CC371-1D90-48C1-B1E9-85C0AB5D037B}" type="presParOf" srcId="{0C08D71C-493C-4747-A22A-5F3B4709BCAB}" destId="{3BC415AF-18F3-46E0-8B68-F39CA4311695}" srcOrd="3" destOrd="0" presId="urn:microsoft.com/office/officeart/2018/5/layout/IconCircleLabelList"/>
    <dgm:cxn modelId="{36199088-7F1F-4723-AF94-4A7D381F445C}" type="presParOf" srcId="{61DC980C-CC36-48E9-A2DE-568F4F66866C}" destId="{34097C13-CCAE-4A74-8C80-B1ACA88BF410}" srcOrd="1" destOrd="0" presId="urn:microsoft.com/office/officeart/2018/5/layout/IconCircleLabelList"/>
    <dgm:cxn modelId="{302FBE05-8610-4A43-AACF-6D41C5DC92F1}" type="presParOf" srcId="{61DC980C-CC36-48E9-A2DE-568F4F66866C}" destId="{3FDEC68D-E550-4FAD-BB22-229750C4030B}" srcOrd="2" destOrd="0" presId="urn:microsoft.com/office/officeart/2018/5/layout/IconCircleLabelList"/>
    <dgm:cxn modelId="{CA5AC124-E3EF-409A-9A70-F32AB5C517F5}" type="presParOf" srcId="{3FDEC68D-E550-4FAD-BB22-229750C4030B}" destId="{D7DDC075-3395-4CF2-AB19-DAAC7ABFCC15}" srcOrd="0" destOrd="0" presId="urn:microsoft.com/office/officeart/2018/5/layout/IconCircleLabelList"/>
    <dgm:cxn modelId="{7B4C6B19-9D3E-4CD7-8166-859675043B60}" type="presParOf" srcId="{3FDEC68D-E550-4FAD-BB22-229750C4030B}" destId="{FC2B6868-D675-4929-BF7B-CDF10FFBEC68}" srcOrd="1" destOrd="0" presId="urn:microsoft.com/office/officeart/2018/5/layout/IconCircleLabelList"/>
    <dgm:cxn modelId="{759A690F-918F-41EC-9F5A-3998F299E401}" type="presParOf" srcId="{3FDEC68D-E550-4FAD-BB22-229750C4030B}" destId="{5568443A-2A4C-4C21-941C-28A7BEEE1BEC}" srcOrd="2" destOrd="0" presId="urn:microsoft.com/office/officeart/2018/5/layout/IconCircleLabelList"/>
    <dgm:cxn modelId="{DFE728E5-490C-4D11-AF73-67C87458D118}" type="presParOf" srcId="{3FDEC68D-E550-4FAD-BB22-229750C4030B}" destId="{1DA8F8AF-291F-4C97-9E5F-2BD7107573B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42376-AA60-4D78-B2DC-9C6E3EC3266B}">
      <dsp:nvSpPr>
        <dsp:cNvPr id="0" name=""/>
        <dsp:cNvSpPr/>
      </dsp:nvSpPr>
      <dsp:spPr>
        <a:xfrm>
          <a:off x="1816199" y="211679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8D19A-E373-4147-880E-69CD2580B057}">
      <dsp:nvSpPr>
        <dsp:cNvPr id="0" name=""/>
        <dsp:cNvSpPr/>
      </dsp:nvSpPr>
      <dsp:spPr>
        <a:xfrm>
          <a:off x="2284199" y="679680"/>
          <a:ext cx="1260000" cy="126000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415AF-18F3-46E0-8B68-F39CA4311695}">
      <dsp:nvSpPr>
        <dsp:cNvPr id="0" name=""/>
        <dsp:cNvSpPr/>
      </dsp:nvSpPr>
      <dsp:spPr>
        <a:xfrm>
          <a:off x="1114199" y="309168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/>
            <a:t>Stel </a:t>
          </a:r>
          <a:r>
            <a:rPr lang="nl-NL" sz="1600" b="1" kern="1200" dirty="0"/>
            <a:t>goede</a:t>
          </a:r>
          <a:r>
            <a:rPr lang="nl-NL" sz="1600" kern="1200" dirty="0"/>
            <a:t> vragen.</a:t>
          </a:r>
          <a:endParaRPr lang="en-US" sz="1600" kern="1200" dirty="0"/>
        </a:p>
      </dsp:txBody>
      <dsp:txXfrm>
        <a:off x="1114199" y="3091680"/>
        <a:ext cx="3600000" cy="720000"/>
      </dsp:txXfrm>
    </dsp:sp>
    <dsp:sp modelId="{D7DDC075-3395-4CF2-AB19-DAAC7ABFCC15}">
      <dsp:nvSpPr>
        <dsp:cNvPr id="0" name=""/>
        <dsp:cNvSpPr/>
      </dsp:nvSpPr>
      <dsp:spPr>
        <a:xfrm>
          <a:off x="6046199" y="211679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B6868-D675-4929-BF7B-CDF10FFBEC68}">
      <dsp:nvSpPr>
        <dsp:cNvPr id="0" name=""/>
        <dsp:cNvSpPr/>
      </dsp:nvSpPr>
      <dsp:spPr>
        <a:xfrm>
          <a:off x="6514199" y="679680"/>
          <a:ext cx="1260000" cy="1260000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8F8AF-291F-4C97-9E5F-2BD7107573BD}">
      <dsp:nvSpPr>
        <dsp:cNvPr id="0" name=""/>
        <dsp:cNvSpPr/>
      </dsp:nvSpPr>
      <dsp:spPr>
        <a:xfrm>
          <a:off x="5344199" y="309168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/>
            <a:t>Maak onderscheid tussen feiten, meningen, gevoelens en ervaringen.</a:t>
          </a:r>
          <a:endParaRPr lang="en-US" sz="1600" kern="1200" dirty="0"/>
        </a:p>
      </dsp:txBody>
      <dsp:txXfrm>
        <a:off x="5344199" y="3091680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111EF-937D-4695-80EF-BE353F841888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3CDB-355B-489B-9C91-7A8EDDB2C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18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3CDB-355B-489B-9C91-7A8EDDB2C0D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604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3CDB-355B-489B-9C91-7A8EDDB2C0D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0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3CDB-355B-489B-9C91-7A8EDDB2C0D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219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3CDB-355B-489B-9C91-7A8EDDB2C0D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5617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3CDB-355B-489B-9C91-7A8EDDB2C0D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643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3CDB-355B-489B-9C91-7A8EDDB2C0DF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4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5423-C5E3-4265-9F25-BC15BF4944DC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343C-7525-4E28-89D0-0F97829303F2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12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5423-C5E3-4265-9F25-BC15BF4944DC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343C-7525-4E28-89D0-0F97829303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5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5423-C5E3-4265-9F25-BC15BF4944DC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343C-7525-4E28-89D0-0F97829303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87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5423-C5E3-4265-9F25-BC15BF4944DC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343C-7525-4E28-89D0-0F97829303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41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5423-C5E3-4265-9F25-BC15BF4944DC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343C-7525-4E28-89D0-0F97829303F2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22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5423-C5E3-4265-9F25-BC15BF4944DC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343C-7525-4E28-89D0-0F97829303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958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5423-C5E3-4265-9F25-BC15BF4944DC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343C-7525-4E28-89D0-0F97829303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546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5423-C5E3-4265-9F25-BC15BF4944DC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343C-7525-4E28-89D0-0F97829303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68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5423-C5E3-4265-9F25-BC15BF4944DC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343C-7525-4E28-89D0-0F97829303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14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F315423-C5E3-4265-9F25-BC15BF4944DC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75343C-7525-4E28-89D0-0F97829303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668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5423-C5E3-4265-9F25-BC15BF4944DC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343C-7525-4E28-89D0-0F97829303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25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315423-C5E3-4265-9F25-BC15BF4944DC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C75343C-7525-4E28-89D0-0F97829303F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68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forms.office.com/e/zzsBKdCTK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suzanne@mapout.n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kunst, Schilderverf, Kinderkunst, Kleurrijkheid&#10;&#10;Automatisch gegenereerde beschrijving">
            <a:extLst>
              <a:ext uri="{FF2B5EF4-FFF2-40B4-BE49-F238E27FC236}">
                <a16:creationId xmlns:a16="http://schemas.microsoft.com/office/drawing/2014/main" id="{C733CCC4-95BE-0886-67F3-4B98EA3C02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" y="0"/>
            <a:ext cx="12201832" cy="687766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337E5E-66D1-CA6B-08CA-674E48C31C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Schurende gesprekken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7825A8-D48D-B05E-5D31-D64C3B4EFC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14592EFA-49DF-79ED-584B-8B784945C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7" y="6246724"/>
            <a:ext cx="1327355" cy="63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06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5A9C8-85A1-F8D6-28E3-02940C819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Voorspellingen, gevoelens, gedachten, </a:t>
            </a:r>
            <a:br>
              <a:rPr lang="nl-NL" sz="4000" dirty="0"/>
            </a:br>
            <a:r>
              <a:rPr lang="nl-NL" sz="4000" dirty="0"/>
              <a:t>vooroordelen en/of stereotyperingen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05AD2197-81DE-E89D-132C-71FF992201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Verhaal…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sz="1200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FC7F387B-9D93-620D-4B72-D3D47E67F6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Wat denk je?</a:t>
            </a:r>
          </a:p>
          <a:p>
            <a:r>
              <a:rPr lang="nl-NL" dirty="0"/>
              <a:t>Wat doe je?</a:t>
            </a:r>
          </a:p>
          <a:p>
            <a:endParaRPr lang="nl-NL" dirty="0"/>
          </a:p>
          <a:p>
            <a:r>
              <a:rPr lang="nl-NL" dirty="0"/>
              <a:t>Vermijden</a:t>
            </a:r>
          </a:p>
          <a:p>
            <a:r>
              <a:rPr lang="nl-NL" dirty="0"/>
              <a:t>Negeren</a:t>
            </a:r>
          </a:p>
          <a:p>
            <a:r>
              <a:rPr lang="nl-NL" dirty="0"/>
              <a:t>Suggesties doen</a:t>
            </a:r>
          </a:p>
          <a:p>
            <a:r>
              <a:rPr lang="nl-NL" dirty="0"/>
              <a:t>…?</a:t>
            </a:r>
          </a:p>
        </p:txBody>
      </p:sp>
      <p:pic>
        <p:nvPicPr>
          <p:cNvPr id="1028" name="Picture 4" descr="Jongen die make-up draagt">
            <a:extLst>
              <a:ext uri="{FF2B5EF4-FFF2-40B4-BE49-F238E27FC236}">
                <a16:creationId xmlns:a16="http://schemas.microsoft.com/office/drawing/2014/main" id="{A423CE62-5FDE-CC9B-F66F-65BD0C04B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288765"/>
            <a:ext cx="4612803" cy="288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695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4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61" name="Rectangle 49">
            <a:extLst>
              <a:ext uri="{FF2B5EF4-FFF2-40B4-BE49-F238E27FC236}">
                <a16:creationId xmlns:a16="http://schemas.microsoft.com/office/drawing/2014/main" id="{1A03258A-52C6-4288-AA56-C3262A0D2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62" name="Straight Connector 5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3" name="Rectangle 53">
            <a:extLst>
              <a:ext uri="{FF2B5EF4-FFF2-40B4-BE49-F238E27FC236}">
                <a16:creationId xmlns:a16="http://schemas.microsoft.com/office/drawing/2014/main" id="{1246CE8A-6D0F-4E60-AF1A-138C0F0EC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55">
            <a:extLst>
              <a:ext uri="{FF2B5EF4-FFF2-40B4-BE49-F238E27FC236}">
                <a16:creationId xmlns:a16="http://schemas.microsoft.com/office/drawing/2014/main" id="{6EFC04B2-5222-4CBD-8AB3-506B5AF1A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rgbClr val="496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0A7400-6631-9B61-A3FA-0D02CAA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Welke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neigingen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hebben</a:t>
            </a:r>
            <a:r>
              <a:rPr lang="en-US" sz="4000" dirty="0">
                <a:solidFill>
                  <a:srgbClr val="FFFFFF"/>
                </a:solidFill>
              </a:rPr>
              <a:t> we?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8BC246-E44A-C4BD-0209-8344F7E63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236304"/>
            <a:ext cx="5977938" cy="3652667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- </a:t>
            </a:r>
            <a:r>
              <a:rPr lang="en-US" sz="1800" b="1" dirty="0" err="1">
                <a:solidFill>
                  <a:srgbClr val="FFFFFF"/>
                </a:solidFill>
              </a:rPr>
              <a:t>biologisch</a:t>
            </a:r>
            <a:r>
              <a:rPr lang="en-US" sz="1800" dirty="0">
                <a:solidFill>
                  <a:srgbClr val="FFFFFF"/>
                </a:solidFill>
              </a:rPr>
              <a:t> (over </a:t>
            </a:r>
            <a:r>
              <a:rPr lang="en-US" sz="1800" dirty="0" err="1">
                <a:solidFill>
                  <a:srgbClr val="FFFFFF"/>
                </a:solidFill>
              </a:rPr>
              <a:t>jezelf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praten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voelt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fijner</a:t>
            </a:r>
            <a:r>
              <a:rPr lang="en-US" sz="1800" dirty="0">
                <a:solidFill>
                  <a:srgbClr val="FFFFFF"/>
                </a:solidFill>
              </a:rPr>
              <a:t> dan </a:t>
            </a:r>
            <a:r>
              <a:rPr lang="en-US" sz="1800" dirty="0" err="1">
                <a:solidFill>
                  <a:srgbClr val="FFFFFF"/>
                </a:solidFill>
              </a:rPr>
              <a:t>vragen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stellen</a:t>
            </a:r>
            <a:r>
              <a:rPr lang="en-US" sz="1800" dirty="0">
                <a:solidFill>
                  <a:srgbClr val="FFFFFF"/>
                </a:solidFill>
              </a:rPr>
              <a:t>)</a:t>
            </a:r>
          </a:p>
          <a:p>
            <a:r>
              <a:rPr lang="en-US" sz="1800" dirty="0">
                <a:solidFill>
                  <a:srgbClr val="FFFFFF"/>
                </a:solidFill>
              </a:rPr>
              <a:t>- </a:t>
            </a:r>
            <a:r>
              <a:rPr lang="en-US" sz="1800" b="1" dirty="0" err="1">
                <a:solidFill>
                  <a:srgbClr val="FFFFFF"/>
                </a:solidFill>
              </a:rPr>
              <a:t>vraagvrees</a:t>
            </a:r>
            <a:r>
              <a:rPr lang="en-US" sz="1800" dirty="0">
                <a:solidFill>
                  <a:srgbClr val="FFFFFF"/>
                </a:solidFill>
              </a:rPr>
              <a:t> (</a:t>
            </a:r>
            <a:r>
              <a:rPr lang="en-US" sz="1800" dirty="0" err="1">
                <a:solidFill>
                  <a:srgbClr val="FFFFFF"/>
                </a:solidFill>
              </a:rPr>
              <a:t>vragen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kan</a:t>
            </a:r>
            <a:r>
              <a:rPr lang="en-US" sz="1800" dirty="0">
                <a:solidFill>
                  <a:srgbClr val="FFFFFF"/>
                </a:solidFill>
              </a:rPr>
              <a:t> heel </a:t>
            </a:r>
            <a:r>
              <a:rPr lang="en-US" sz="1800" dirty="0" err="1">
                <a:solidFill>
                  <a:srgbClr val="FFFFFF"/>
                </a:solidFill>
              </a:rPr>
              <a:t>eng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zijn</a:t>
            </a:r>
            <a:r>
              <a:rPr lang="en-US" sz="1800" dirty="0">
                <a:solidFill>
                  <a:srgbClr val="FFFFFF"/>
                </a:solidFill>
              </a:rPr>
              <a:t>)</a:t>
            </a:r>
          </a:p>
          <a:p>
            <a:r>
              <a:rPr lang="en-US" sz="1800" dirty="0">
                <a:solidFill>
                  <a:srgbClr val="FFFFFF"/>
                </a:solidFill>
              </a:rPr>
              <a:t>- </a:t>
            </a:r>
            <a:r>
              <a:rPr lang="en-US" sz="1800" b="1" dirty="0" err="1">
                <a:solidFill>
                  <a:srgbClr val="FFFFFF"/>
                </a:solidFill>
              </a:rPr>
              <a:t>scoren</a:t>
            </a:r>
            <a:r>
              <a:rPr lang="en-US" sz="1800" dirty="0">
                <a:solidFill>
                  <a:srgbClr val="FFFFFF"/>
                </a:solidFill>
              </a:rPr>
              <a:t> (</a:t>
            </a:r>
            <a:r>
              <a:rPr lang="en-US" sz="1800" dirty="0" err="1">
                <a:solidFill>
                  <a:srgbClr val="FFFFFF"/>
                </a:solidFill>
              </a:rPr>
              <a:t>een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mening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doet</a:t>
            </a:r>
            <a:r>
              <a:rPr lang="en-US" sz="1800" dirty="0">
                <a:solidFill>
                  <a:srgbClr val="FFFFFF"/>
                </a:solidFill>
              </a:rPr>
              <a:t> het </a:t>
            </a:r>
            <a:r>
              <a:rPr lang="en-US" sz="1800" dirty="0" err="1">
                <a:solidFill>
                  <a:srgbClr val="FFFFFF"/>
                </a:solidFill>
              </a:rPr>
              <a:t>beter</a:t>
            </a:r>
            <a:r>
              <a:rPr lang="en-US" sz="1800" dirty="0">
                <a:solidFill>
                  <a:srgbClr val="FFFFFF"/>
                </a:solidFill>
              </a:rPr>
              <a:t> dan </a:t>
            </a:r>
            <a:r>
              <a:rPr lang="en-US" sz="1800" dirty="0" err="1">
                <a:solidFill>
                  <a:srgbClr val="FFFFFF"/>
                </a:solidFill>
              </a:rPr>
              <a:t>een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vraag</a:t>
            </a:r>
            <a:r>
              <a:rPr lang="en-US" sz="1800" dirty="0">
                <a:solidFill>
                  <a:srgbClr val="FFFFFF"/>
                </a:solidFill>
              </a:rPr>
              <a:t>)</a:t>
            </a:r>
          </a:p>
          <a:p>
            <a:r>
              <a:rPr lang="en-US" sz="1800" dirty="0">
                <a:solidFill>
                  <a:srgbClr val="FFFFFF"/>
                </a:solidFill>
              </a:rPr>
              <a:t>- </a:t>
            </a:r>
            <a:r>
              <a:rPr lang="en-US" sz="1800" b="1" dirty="0" err="1">
                <a:solidFill>
                  <a:srgbClr val="FFFFFF"/>
                </a:solidFill>
              </a:rPr>
              <a:t>objectiviteit</a:t>
            </a:r>
            <a:r>
              <a:rPr lang="en-US" sz="1800" dirty="0">
                <a:solidFill>
                  <a:srgbClr val="FFFFFF"/>
                </a:solidFill>
              </a:rPr>
              <a:t> (</a:t>
            </a:r>
            <a:r>
              <a:rPr lang="en-US" sz="1800" dirty="0" err="1">
                <a:solidFill>
                  <a:srgbClr val="FFFFFF"/>
                </a:solidFill>
              </a:rPr>
              <a:t>objectief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redeneren</a:t>
            </a:r>
            <a:r>
              <a:rPr lang="en-US" sz="1800" dirty="0">
                <a:solidFill>
                  <a:srgbClr val="FFFFFF"/>
                </a:solidFill>
              </a:rPr>
              <a:t> is </a:t>
            </a:r>
            <a:r>
              <a:rPr lang="en-US" sz="1800" dirty="0" err="1">
                <a:solidFill>
                  <a:srgbClr val="FFFFFF"/>
                </a:solidFill>
              </a:rPr>
              <a:t>moeilijk</a:t>
            </a:r>
            <a:r>
              <a:rPr lang="en-US" sz="1800" dirty="0">
                <a:solidFill>
                  <a:srgbClr val="FFFFFF"/>
                </a:solidFill>
              </a:rPr>
              <a:t>)</a:t>
            </a:r>
          </a:p>
          <a:p>
            <a:r>
              <a:rPr lang="en-US" sz="1800" dirty="0">
                <a:solidFill>
                  <a:srgbClr val="FFFFFF"/>
                </a:solidFill>
              </a:rPr>
              <a:t>- </a:t>
            </a:r>
            <a:r>
              <a:rPr lang="en-US" sz="1800" b="1" dirty="0" err="1">
                <a:solidFill>
                  <a:srgbClr val="FFFFFF"/>
                </a:solidFill>
              </a:rPr>
              <a:t>tijd</a:t>
            </a:r>
            <a:r>
              <a:rPr lang="en-US" sz="1800" dirty="0">
                <a:solidFill>
                  <a:srgbClr val="FFFFFF"/>
                </a:solidFill>
              </a:rPr>
              <a:t> (</a:t>
            </a:r>
            <a:r>
              <a:rPr lang="en-US" sz="1800" dirty="0" err="1">
                <a:solidFill>
                  <a:srgbClr val="FFFFFF"/>
                </a:solidFill>
              </a:rPr>
              <a:t>hoeveel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tijd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kost</a:t>
            </a:r>
            <a:r>
              <a:rPr lang="en-US" sz="1800" dirty="0">
                <a:solidFill>
                  <a:srgbClr val="FFFFFF"/>
                </a:solidFill>
              </a:rPr>
              <a:t> het om </a:t>
            </a:r>
            <a:r>
              <a:rPr lang="en-US" sz="1800" dirty="0" err="1">
                <a:solidFill>
                  <a:srgbClr val="FFFFFF"/>
                </a:solidFill>
              </a:rPr>
              <a:t>goede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vragen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te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bedenken</a:t>
            </a:r>
            <a:r>
              <a:rPr lang="en-US" sz="1800" dirty="0">
                <a:solidFill>
                  <a:srgbClr val="FFFFFF"/>
                </a:solidFill>
              </a:rPr>
              <a:t>?)</a:t>
            </a:r>
          </a:p>
          <a:p>
            <a:r>
              <a:rPr lang="en-US" sz="1800" dirty="0">
                <a:solidFill>
                  <a:srgbClr val="FFFFFF"/>
                </a:solidFill>
              </a:rPr>
              <a:t>- </a:t>
            </a:r>
            <a:r>
              <a:rPr lang="en-US" sz="1800" b="1" dirty="0" err="1">
                <a:solidFill>
                  <a:srgbClr val="FFFFFF"/>
                </a:solidFill>
              </a:rPr>
              <a:t>competentie</a:t>
            </a:r>
            <a:r>
              <a:rPr lang="en-US" sz="1800" dirty="0">
                <a:solidFill>
                  <a:srgbClr val="FFFFFF"/>
                </a:solidFill>
              </a:rPr>
              <a:t> (</a:t>
            </a:r>
            <a:r>
              <a:rPr lang="en-US" sz="1800" dirty="0" err="1">
                <a:solidFill>
                  <a:srgbClr val="FFFFFF"/>
                </a:solidFill>
              </a:rPr>
              <a:t>leren</a:t>
            </a:r>
            <a:r>
              <a:rPr lang="en-US" sz="1800" dirty="0">
                <a:solidFill>
                  <a:srgbClr val="FFFFFF"/>
                </a:solidFill>
              </a:rPr>
              <a:t> we </a:t>
            </a:r>
            <a:r>
              <a:rPr lang="en-US" sz="1800" dirty="0" err="1">
                <a:solidFill>
                  <a:srgbClr val="FFFFFF"/>
                </a:solidFill>
              </a:rPr>
              <a:t>nog</a:t>
            </a:r>
            <a:r>
              <a:rPr lang="en-US" sz="1800" dirty="0">
                <a:solidFill>
                  <a:srgbClr val="FFFFFF"/>
                </a:solidFill>
              </a:rPr>
              <a:t> om </a:t>
            </a:r>
            <a:r>
              <a:rPr lang="en-US" sz="1800" dirty="0" err="1">
                <a:solidFill>
                  <a:srgbClr val="FFFFFF"/>
                </a:solidFill>
              </a:rPr>
              <a:t>goede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vragen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te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stellen</a:t>
            </a:r>
            <a:r>
              <a:rPr lang="en-US" sz="1800" dirty="0">
                <a:solidFill>
                  <a:srgbClr val="FFFFFF"/>
                </a:solidFill>
              </a:rPr>
              <a:t>?)</a:t>
            </a:r>
          </a:p>
        </p:txBody>
      </p:sp>
      <p:sp>
        <p:nvSpPr>
          <p:cNvPr id="65" name="Rectangle 57">
            <a:extLst>
              <a:ext uri="{FF2B5EF4-FFF2-40B4-BE49-F238E27FC236}">
                <a16:creationId xmlns:a16="http://schemas.microsoft.com/office/drawing/2014/main" id="{6C089EF9-B3B6-43B5-B53E-205F82613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rgbClr val="62B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9" name="Tijdelijke aanduiding voor inhoud 4" descr="Afbeelding met tekst, Lettertype, poster, grafische vormgeving&#10;&#10;Automatisch gegenereerde beschrijving">
            <a:extLst>
              <a:ext uri="{FF2B5EF4-FFF2-40B4-BE49-F238E27FC236}">
                <a16:creationId xmlns:a16="http://schemas.microsoft.com/office/drawing/2014/main" id="{A53D9984-6FC6-F06B-BF49-0B577577FC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1" b="4"/>
          <a:stretch/>
        </p:blipFill>
        <p:spPr>
          <a:xfrm>
            <a:off x="8332293" y="766134"/>
            <a:ext cx="3133632" cy="5303940"/>
          </a:xfrm>
          <a:prstGeom prst="rect">
            <a:avLst/>
          </a:prstGeom>
          <a:noFill/>
        </p:spPr>
      </p:pic>
      <p:pic>
        <p:nvPicPr>
          <p:cNvPr id="17" name="Afbeelding 16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C5B83A67-CE1E-4587-39C2-54388C5F5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645" y="6236892"/>
            <a:ext cx="1327355" cy="630940"/>
          </a:xfrm>
          <a:prstGeom prst="rect">
            <a:avLst/>
          </a:prstGeom>
        </p:spPr>
      </p:pic>
      <p:pic>
        <p:nvPicPr>
          <p:cNvPr id="4" name="Picture 4" descr="Jongen die make-up draagt">
            <a:extLst>
              <a:ext uri="{FF2B5EF4-FFF2-40B4-BE49-F238E27FC236}">
                <a16:creationId xmlns:a16="http://schemas.microsoft.com/office/drawing/2014/main" id="{99668713-3B7E-262D-2CAD-56ED43EE4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733">
            <a:off x="539821" y="4989427"/>
            <a:ext cx="2348879" cy="146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99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CCE875-FA5B-C863-0E36-FF6A6785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 je hiermee doen?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71BCCCF1-C733-E700-D0F3-4C2E466CDE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699428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Afbeelding 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A4447611-16D5-264C-8035-C046AC1902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645" y="6246724"/>
            <a:ext cx="1327355" cy="63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9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03258A-52C6-4288-AA56-C3262A0D2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246CE8A-6D0F-4E60-AF1A-138C0F0EC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FC04B2-5222-4CBD-8AB3-506B5AF1A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rgbClr val="496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0A7400-6631-9B61-A3FA-0D02CAA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Stel </a:t>
            </a:r>
            <a:r>
              <a:rPr lang="en-US" sz="4000" b="1">
                <a:solidFill>
                  <a:srgbClr val="FFFFFF"/>
                </a:solidFill>
              </a:rPr>
              <a:t>goede</a:t>
            </a:r>
            <a:r>
              <a:rPr lang="en-US" sz="4000">
                <a:solidFill>
                  <a:srgbClr val="FFFFFF"/>
                </a:solidFill>
              </a:rPr>
              <a:t>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8BC246-E44A-C4BD-0209-8344F7E63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236304"/>
            <a:ext cx="5977938" cy="3652667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‘</a:t>
            </a:r>
            <a:r>
              <a:rPr lang="en-US" sz="2400" dirty="0" err="1">
                <a:solidFill>
                  <a:srgbClr val="FFFFFF"/>
                </a:solidFill>
              </a:rPr>
              <a:t>Perspectivistische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lenigheid</a:t>
            </a:r>
            <a:r>
              <a:rPr lang="en-US" sz="2400" dirty="0">
                <a:solidFill>
                  <a:srgbClr val="FFFFFF"/>
                </a:solidFill>
              </a:rPr>
              <a:t> (</a:t>
            </a:r>
            <a:r>
              <a:rPr lang="en-US" sz="2400" dirty="0" err="1">
                <a:solidFill>
                  <a:srgbClr val="FFFFFF"/>
                </a:solidFill>
              </a:rPr>
              <a:t>blz</a:t>
            </a:r>
            <a:r>
              <a:rPr lang="en-US" sz="2400" dirty="0">
                <a:solidFill>
                  <a:srgbClr val="FFFFFF"/>
                </a:solidFill>
              </a:rPr>
              <a:t>. 18)</a:t>
            </a:r>
          </a:p>
          <a:p>
            <a:r>
              <a:rPr lang="en-US" sz="2400" dirty="0">
                <a:solidFill>
                  <a:srgbClr val="FFFFFF"/>
                </a:solidFill>
              </a:rPr>
              <a:t>Het </a:t>
            </a:r>
            <a:r>
              <a:rPr lang="en-US" sz="2400" dirty="0" err="1">
                <a:solidFill>
                  <a:srgbClr val="FFFFFF"/>
                </a:solidFill>
              </a:rPr>
              <a:t>publieke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debat</a:t>
            </a:r>
            <a:r>
              <a:rPr lang="en-US" sz="2400" dirty="0">
                <a:solidFill>
                  <a:srgbClr val="FFFFFF"/>
                </a:solidFill>
              </a:rPr>
              <a:t> &amp; </a:t>
            </a:r>
            <a:r>
              <a:rPr lang="en-US" sz="2400" dirty="0" err="1">
                <a:solidFill>
                  <a:srgbClr val="FFFFFF"/>
                </a:solidFill>
              </a:rPr>
              <a:t>vrijheid</a:t>
            </a:r>
            <a:r>
              <a:rPr lang="en-US" sz="2400" dirty="0">
                <a:solidFill>
                  <a:srgbClr val="FFFFFF"/>
                </a:solidFill>
              </a:rPr>
              <a:t> van </a:t>
            </a:r>
            <a:r>
              <a:rPr lang="en-US" sz="2400" dirty="0" err="1">
                <a:solidFill>
                  <a:srgbClr val="FFFFFF"/>
                </a:solidFill>
              </a:rPr>
              <a:t>meningsuiting</a:t>
            </a:r>
            <a:r>
              <a:rPr lang="en-US" sz="2400" dirty="0">
                <a:solidFill>
                  <a:srgbClr val="FFFFFF"/>
                </a:solidFill>
              </a:rPr>
              <a:t> (</a:t>
            </a:r>
            <a:r>
              <a:rPr lang="en-US" sz="2400" dirty="0" err="1">
                <a:solidFill>
                  <a:srgbClr val="FFFFFF"/>
                </a:solidFill>
              </a:rPr>
              <a:t>blz</a:t>
            </a:r>
            <a:r>
              <a:rPr lang="en-US" sz="2400" dirty="0">
                <a:solidFill>
                  <a:srgbClr val="FFFFFF"/>
                </a:solidFill>
              </a:rPr>
              <a:t>. 56)</a:t>
            </a:r>
          </a:p>
          <a:p>
            <a:r>
              <a:rPr lang="en-US" sz="2400" dirty="0">
                <a:solidFill>
                  <a:srgbClr val="FFFFFF"/>
                </a:solidFill>
              </a:rPr>
              <a:t>De </a:t>
            </a:r>
            <a:r>
              <a:rPr lang="en-US" sz="2400" dirty="0" err="1">
                <a:solidFill>
                  <a:srgbClr val="FFFFFF"/>
                </a:solidFill>
              </a:rPr>
              <a:t>socratische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houding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089EF9-B3B6-43B5-B53E-205F82613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rgbClr val="62B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Lettertype, poster, grafische vormgeving&#10;&#10;Automatisch gegenereerde beschrijving">
            <a:extLst>
              <a:ext uri="{FF2B5EF4-FFF2-40B4-BE49-F238E27FC236}">
                <a16:creationId xmlns:a16="http://schemas.microsoft.com/office/drawing/2014/main" id="{6A9E0282-F66E-D266-42EF-4E30E39293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1" b="4"/>
          <a:stretch/>
        </p:blipFill>
        <p:spPr>
          <a:xfrm>
            <a:off x="8332293" y="766134"/>
            <a:ext cx="3133632" cy="5303940"/>
          </a:xfrm>
          <a:prstGeom prst="rect">
            <a:avLst/>
          </a:prstGeom>
          <a:noFill/>
        </p:spPr>
      </p:pic>
      <p:pic>
        <p:nvPicPr>
          <p:cNvPr id="13" name="Afbeelding 12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740AEE0F-3229-6153-6A7A-5238BC04C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645" y="6236892"/>
            <a:ext cx="1327355" cy="63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22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1FE35B-064A-0162-B977-A49783CC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/>
              <a:t>De techniek: Probeer het verhaal </a:t>
            </a:r>
            <a:br>
              <a:rPr lang="nl-NL" sz="4400"/>
            </a:br>
            <a:r>
              <a:rPr lang="nl-NL" sz="4400"/>
              <a:t>kloppend te krijgen.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D2DF4E-5741-A306-BFFD-15307A137A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Situatie</a:t>
            </a:r>
          </a:p>
          <a:p>
            <a:endParaRPr lang="nl-NL"/>
          </a:p>
          <a:p>
            <a:r>
              <a:rPr lang="nl-NL"/>
              <a:t>Onderscheid tussen feiten, </a:t>
            </a:r>
            <a:br>
              <a:rPr lang="nl-NL"/>
            </a:br>
            <a:r>
              <a:rPr lang="nl-NL"/>
              <a:t>meningen, gevoelens </a:t>
            </a:r>
            <a:br>
              <a:rPr lang="nl-NL"/>
            </a:br>
            <a:r>
              <a:rPr lang="nl-NL"/>
              <a:t>en ervaringen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Docent als bewaker van de feiten</a:t>
            </a:r>
          </a:p>
          <a:p>
            <a:endParaRPr lang="nl-NL" dirty="0"/>
          </a:p>
        </p:txBody>
      </p:sp>
      <p:pic>
        <p:nvPicPr>
          <p:cNvPr id="5" name="Tijdelijke aanduiding voor inhoud 4" descr="Afbeelding met tekst, kleding, Menselijk gezicht, meubels&#10;&#10;Automatisch gegenereerde beschrijving">
            <a:extLst>
              <a:ext uri="{FF2B5EF4-FFF2-40B4-BE49-F238E27FC236}">
                <a16:creationId xmlns:a16="http://schemas.microsoft.com/office/drawing/2014/main" id="{B482AC9D-9C01-1AFA-B463-AB0548DFFF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10" y="1846263"/>
            <a:ext cx="2523781" cy="4022725"/>
          </a:xfrm>
          <a:prstGeom prst="rect">
            <a:avLst/>
          </a:prstGeom>
          <a:noFill/>
          <a:effectLst>
            <a:outerShdw blurRad="254000" dist="38100" dir="2700000" algn="tl" rotWithShape="0">
              <a:srgbClr val="51838A"/>
            </a:outerShdw>
          </a:effectLst>
        </p:spPr>
      </p:pic>
      <p:pic>
        <p:nvPicPr>
          <p:cNvPr id="6" name="Afbeelding 5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2E44C48E-3F24-FC32-EC46-C2C8337F3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645" y="6246724"/>
            <a:ext cx="1327355" cy="63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75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5DF703-2E43-EB3E-DA47-A91E83AE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Oefenen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1F0E24-4C62-EADD-EEB6-7E2B2E3301E6}"/>
              </a:ext>
            </a:extLst>
          </p:cNvPr>
          <p:cNvSpPr>
            <a:spLocks/>
          </p:cNvSpPr>
          <p:nvPr/>
        </p:nvSpPr>
        <p:spPr>
          <a:xfrm>
            <a:off x="4682870" y="966091"/>
            <a:ext cx="6157271" cy="2462909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78892">
              <a:lnSpc>
                <a:spcPct val="90000"/>
              </a:lnSpc>
              <a:spcAft>
                <a:spcPts val="600"/>
              </a:spcAft>
            </a:pPr>
            <a:r>
              <a:rPr lang="nl-NL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Groepjes van …</a:t>
            </a:r>
          </a:p>
          <a:p>
            <a:pPr defTabSz="278892">
              <a:lnSpc>
                <a:spcPct val="90000"/>
              </a:lnSpc>
              <a:spcAft>
                <a:spcPts val="600"/>
              </a:spcAft>
            </a:pPr>
            <a:r>
              <a:rPr lang="nl-NL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Schrijf voor jezelf in een paar zinnen een situatie op die je in wil brengen.</a:t>
            </a:r>
          </a:p>
          <a:p>
            <a:pPr defTabSz="278892">
              <a:lnSpc>
                <a:spcPct val="90000"/>
              </a:lnSpc>
              <a:spcAft>
                <a:spcPts val="600"/>
              </a:spcAft>
            </a:pPr>
            <a:r>
              <a:rPr lang="nl-NL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Verdeel taken: ‘docent’, ‘casus inbrenger’ en ‘toehoorder’</a:t>
            </a:r>
          </a:p>
          <a:p>
            <a:pPr defTabSz="278892">
              <a:lnSpc>
                <a:spcPct val="90000"/>
              </a:lnSpc>
              <a:spcAft>
                <a:spcPts val="600"/>
              </a:spcAft>
            </a:pPr>
            <a:r>
              <a:rPr lang="nl-NL" sz="2400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Breng om de beurt een casus in.</a:t>
            </a:r>
          </a:p>
          <a:p>
            <a:pPr defTabSz="278892">
              <a:lnSpc>
                <a:spcPct val="90000"/>
              </a:lnSpc>
              <a:spcAft>
                <a:spcPts val="600"/>
              </a:spcAft>
            </a:pPr>
            <a:endParaRPr lang="nl-NL" sz="2400" kern="1200" dirty="0">
              <a:solidFill>
                <a:schemeClr val="tx1"/>
              </a:solidFill>
              <a:latin typeface="+mn-lt"/>
              <a:ea typeface="+mn-ea"/>
              <a:cs typeface="Arial"/>
            </a:endParaRPr>
          </a:p>
          <a:p>
            <a:pPr defTabSz="278892">
              <a:lnSpc>
                <a:spcPct val="90000"/>
              </a:lnSpc>
              <a:spcAft>
                <a:spcPts val="600"/>
              </a:spcAft>
            </a:pPr>
            <a:r>
              <a:rPr lang="nl-NL" sz="2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Per beurt: 3-5 minuten</a:t>
            </a:r>
          </a:p>
          <a:p>
            <a:pPr defTabSz="278892">
              <a:lnSpc>
                <a:spcPct val="90000"/>
              </a:lnSpc>
              <a:spcAft>
                <a:spcPts val="600"/>
              </a:spcAft>
            </a:pPr>
            <a:r>
              <a:rPr lang="nl-NL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Stel socratische vragen</a:t>
            </a:r>
          </a:p>
          <a:p>
            <a:pPr defTabSz="278892">
              <a:lnSpc>
                <a:spcPct val="90000"/>
              </a:lnSpc>
              <a:spcAft>
                <a:spcPts val="600"/>
              </a:spcAft>
            </a:pPr>
            <a:r>
              <a:rPr lang="nl-NL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Maak onderscheid tussen feiten, meningen, gevoelens en ervaringen</a:t>
            </a:r>
          </a:p>
          <a:p>
            <a:pPr defTabSz="278892">
              <a:lnSpc>
                <a:spcPct val="90000"/>
              </a:lnSpc>
              <a:spcAft>
                <a:spcPts val="600"/>
              </a:spcAft>
            </a:pPr>
            <a:r>
              <a:rPr lang="nl-NL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Wees als docent bewaker van de feiten</a:t>
            </a:r>
          </a:p>
          <a:p>
            <a:pPr defTabSz="278892">
              <a:lnSpc>
                <a:spcPct val="90000"/>
              </a:lnSpc>
              <a:spcAft>
                <a:spcPts val="600"/>
              </a:spcAft>
            </a:pPr>
            <a:r>
              <a:rPr lang="nl-NL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Resultaat bespreken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2400" dirty="0"/>
          </a:p>
        </p:txBody>
      </p:sp>
      <p:pic>
        <p:nvPicPr>
          <p:cNvPr id="5" name="Afbeelding 4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D27D176E-B465-1F09-2C0F-722965412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645" y="6227060"/>
            <a:ext cx="1327355" cy="63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17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5DF703-2E43-EB3E-DA47-A91E83AE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Oefenen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1F0E24-4C62-EADD-EEB6-7E2B2E3301E6}"/>
              </a:ext>
            </a:extLst>
          </p:cNvPr>
          <p:cNvSpPr>
            <a:spLocks/>
          </p:cNvSpPr>
          <p:nvPr/>
        </p:nvSpPr>
        <p:spPr>
          <a:xfrm>
            <a:off x="4732031" y="1077866"/>
            <a:ext cx="6157271" cy="2462909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78892">
              <a:lnSpc>
                <a:spcPct val="90000"/>
              </a:lnSpc>
              <a:spcAft>
                <a:spcPts val="600"/>
              </a:spcAft>
            </a:pPr>
            <a:r>
              <a:rPr lang="nl-NL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Groepjes van …</a:t>
            </a:r>
          </a:p>
          <a:p>
            <a:pPr defTabSz="278892">
              <a:lnSpc>
                <a:spcPct val="90000"/>
              </a:lnSpc>
              <a:spcAft>
                <a:spcPts val="600"/>
              </a:spcAft>
            </a:pPr>
            <a:r>
              <a:rPr lang="nl-NL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Schrijf voor jezelf in een paar zinnen een situatie op die je in wil brengen.</a:t>
            </a:r>
          </a:p>
          <a:p>
            <a:pPr defTabSz="278892">
              <a:lnSpc>
                <a:spcPct val="90000"/>
              </a:lnSpc>
              <a:spcAft>
                <a:spcPts val="600"/>
              </a:spcAft>
            </a:pPr>
            <a:r>
              <a:rPr lang="nl-NL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Verdeel taken: ‘docent’, ‘casus inbrenger’ en ‘toehoorder’</a:t>
            </a:r>
          </a:p>
          <a:p>
            <a:pPr defTabSz="278892">
              <a:lnSpc>
                <a:spcPct val="90000"/>
              </a:lnSpc>
              <a:spcAft>
                <a:spcPts val="600"/>
              </a:spcAft>
            </a:pPr>
            <a:r>
              <a:rPr lang="nl-NL" sz="2400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Breng om de beurt een casus in.</a:t>
            </a:r>
          </a:p>
          <a:p>
            <a:pPr defTabSz="278892">
              <a:lnSpc>
                <a:spcPct val="90000"/>
              </a:lnSpc>
              <a:spcAft>
                <a:spcPts val="600"/>
              </a:spcAft>
            </a:pPr>
            <a:endParaRPr lang="nl-NL" sz="2400" kern="1200" dirty="0">
              <a:solidFill>
                <a:schemeClr val="tx1"/>
              </a:solidFill>
              <a:latin typeface="+mn-lt"/>
              <a:ea typeface="+mn-ea"/>
              <a:cs typeface="Arial"/>
            </a:endParaRPr>
          </a:p>
          <a:p>
            <a:pPr defTabSz="278892">
              <a:lnSpc>
                <a:spcPct val="90000"/>
              </a:lnSpc>
              <a:spcAft>
                <a:spcPts val="600"/>
              </a:spcAft>
            </a:pPr>
            <a:r>
              <a:rPr lang="nl-NL" sz="2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Per beurt: 3-5 minuten</a:t>
            </a:r>
          </a:p>
          <a:p>
            <a:pPr defTabSz="278892">
              <a:lnSpc>
                <a:spcPct val="90000"/>
              </a:lnSpc>
              <a:spcAft>
                <a:spcPts val="600"/>
              </a:spcAft>
            </a:pPr>
            <a:r>
              <a:rPr lang="nl-NL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Stel socratische vragen</a:t>
            </a:r>
          </a:p>
          <a:p>
            <a:pPr defTabSz="278892">
              <a:lnSpc>
                <a:spcPct val="90000"/>
              </a:lnSpc>
              <a:spcAft>
                <a:spcPts val="600"/>
              </a:spcAft>
            </a:pPr>
            <a:r>
              <a:rPr lang="nl-NL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Maak onderscheid tussen feiten, meningen, gevoelens en ervaringen</a:t>
            </a:r>
          </a:p>
          <a:p>
            <a:pPr defTabSz="278892">
              <a:lnSpc>
                <a:spcPct val="90000"/>
              </a:lnSpc>
              <a:spcAft>
                <a:spcPts val="600"/>
              </a:spcAft>
            </a:pPr>
            <a:r>
              <a:rPr lang="nl-NL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Wees als docent bewaker van de feiten</a:t>
            </a:r>
          </a:p>
          <a:p>
            <a:pPr defTabSz="278892">
              <a:lnSpc>
                <a:spcPct val="90000"/>
              </a:lnSpc>
              <a:spcAft>
                <a:spcPts val="600"/>
              </a:spcAft>
            </a:pPr>
            <a:r>
              <a:rPr lang="nl-NL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Resultaat bespreken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2400" dirty="0"/>
          </a:p>
        </p:txBody>
      </p:sp>
      <p:pic>
        <p:nvPicPr>
          <p:cNvPr id="6" name="Afbeelding 5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6B9F8618-5CB9-F7DA-ED93-9E7DB14BF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645" y="6227060"/>
            <a:ext cx="1327355" cy="63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74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8A2CD-C5DA-83B1-98A4-45F40214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Do’s &amp; </a:t>
            </a:r>
            <a:r>
              <a:rPr lang="nl-NL" dirty="0" err="1"/>
              <a:t>don’ts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944F34-DCCE-0B04-24DF-D4B6B03D9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7694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B7BA6-537D-A679-A289-57CD7C28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Tot slot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5EC971-40E7-5641-E9DF-69F71478A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Eerste indruk?</a:t>
            </a:r>
          </a:p>
          <a:p>
            <a:r>
              <a:rPr lang="nl-NL" dirty="0"/>
              <a:t>Wat ga je hiermee doen? </a:t>
            </a:r>
          </a:p>
          <a:p>
            <a:r>
              <a:rPr lang="nl-NL" dirty="0"/>
              <a:t>Wat neem je mee?</a:t>
            </a:r>
          </a:p>
          <a:p>
            <a:r>
              <a:rPr lang="nl-NL" dirty="0"/>
              <a:t>Wat ga je morgen doen? </a:t>
            </a:r>
          </a:p>
        </p:txBody>
      </p:sp>
      <p:pic>
        <p:nvPicPr>
          <p:cNvPr id="4" name="Afbeelding 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3FB3A0F9-6F90-2526-505A-A19C16B74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645" y="6246724"/>
            <a:ext cx="1327355" cy="63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81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AB9C02-E95D-2D0E-7685-1F3CA8C9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nl-NL" dirty="0"/>
              <a:t>Feedback</a:t>
            </a:r>
          </a:p>
        </p:txBody>
      </p:sp>
      <p:pic>
        <p:nvPicPr>
          <p:cNvPr id="9" name="Tijdelijke aanduiding voor inhoud 8" descr="Afbeelding met tekst, schermopname, Graphics, grafische vormgeving&#10;&#10;Automatisch gegenereerde beschrijving">
            <a:extLst>
              <a:ext uri="{FF2B5EF4-FFF2-40B4-BE49-F238E27FC236}">
                <a16:creationId xmlns:a16="http://schemas.microsoft.com/office/drawing/2014/main" id="{1165BB1B-5ED7-CCC8-A8FE-766B7E473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5" r="3" b="766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AD23F5-D619-DF96-D232-F86D37E44D7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nl-NL" dirty="0">
                <a:hlinkClick r:id="rId4"/>
              </a:rPr>
              <a:t>https://forms.office.com/e/zzsBKdCTKR</a:t>
            </a:r>
            <a:endParaRPr lang="nl-N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417315-0A35-4882-ABD2-ABE3C89E5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7" name="Afbeelding 6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51CAD166-12DB-53CA-8F58-9713F847F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645" y="6246724"/>
            <a:ext cx="1327355" cy="63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1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DBDF81-9CE9-4736-59C0-B63F4D6B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Even voorstellen….</a:t>
            </a:r>
          </a:p>
        </p:txBody>
      </p:sp>
      <p:pic>
        <p:nvPicPr>
          <p:cNvPr id="5" name="Tijdelijke aanduiding voor inhoud 4" descr="Afbeelding met persoon, buitenshuis, gras, kleding&#10;&#10;Automatisch gegenereerde beschrijving">
            <a:extLst>
              <a:ext uri="{FF2B5EF4-FFF2-40B4-BE49-F238E27FC236}">
                <a16:creationId xmlns:a16="http://schemas.microsoft.com/office/drawing/2014/main" id="{1877B36E-455B-BDBA-2F27-AF7190C9B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90"/>
          <a:stretch/>
        </p:blipFill>
        <p:spPr>
          <a:xfrm>
            <a:off x="1319712" y="1616297"/>
            <a:ext cx="2335343" cy="310172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72999359-D6D1-AE10-E7AB-F603CAFF05ED}"/>
              </a:ext>
            </a:extLst>
          </p:cNvPr>
          <p:cNvSpPr txBox="1"/>
          <p:nvPr/>
        </p:nvSpPr>
        <p:spPr>
          <a:xfrm>
            <a:off x="4974769" y="2198914"/>
            <a:ext cx="6574973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Suzanne de Graaf, Map out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Specialist burgerschapsonderwijs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Ik doe: Ontwikkelen, lesgeven, ondersteunen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Lesmethode Overal burgerschap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Contact: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suzanne@mapout.nl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DA4CA0-9A57-4FBE-A9E5-24DFC23C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3" name="Afbeelding 2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F136BE2F-5A32-E73D-53F5-223318ED09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645" y="6246724"/>
            <a:ext cx="1327355" cy="63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6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88736-2EFE-C9E9-EBAB-34165530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Maar… wie ben je dan? Waar of niet waar?</a:t>
            </a:r>
          </a:p>
        </p:txBody>
      </p:sp>
      <p:pic>
        <p:nvPicPr>
          <p:cNvPr id="1026" name="Picture 2" descr="10 x Naar een festival in Noord-Brabant | VisitBrabant">
            <a:extLst>
              <a:ext uri="{FF2B5EF4-FFF2-40B4-BE49-F238E27FC236}">
                <a16:creationId xmlns:a16="http://schemas.microsoft.com/office/drawing/2014/main" id="{0C27A0E4-4F1D-C65F-9B72-38BD6A072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970" y="2419811"/>
            <a:ext cx="4490060" cy="298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4BD2C-8337-A0BC-CDCC-D396964B6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of niet waar? Strandganger</a:t>
            </a:r>
          </a:p>
        </p:txBody>
      </p:sp>
      <p:pic>
        <p:nvPicPr>
          <p:cNvPr id="9" name="Tijdelijke aanduiding voor inhoud 8" descr="Afbeelding met buitenshuis, hemel, grond, accessoire&#10;&#10;Automatisch gegenereerde beschrijving">
            <a:extLst>
              <a:ext uri="{FF2B5EF4-FFF2-40B4-BE49-F238E27FC236}">
                <a16:creationId xmlns:a16="http://schemas.microsoft.com/office/drawing/2014/main" id="{533C0283-5CCE-72F9-AC0E-1A19A1D96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76686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B677AC-42EF-FC77-D049-77C21F2AE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of niet waar? Salsadansen</a:t>
            </a:r>
          </a:p>
        </p:txBody>
      </p:sp>
      <p:pic>
        <p:nvPicPr>
          <p:cNvPr id="2050" name="Picture 2" descr="Salsa in de stad. Dansen op straat. Mooi paar dansen. Verliefde mensen. |  Premium Vector">
            <a:extLst>
              <a:ext uri="{FF2B5EF4-FFF2-40B4-BE49-F238E27FC236}">
                <a16:creationId xmlns:a16="http://schemas.microsoft.com/office/drawing/2014/main" id="{3CF79897-B52E-AE17-B8C0-3A6083BD5F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482" y="2083514"/>
            <a:ext cx="5765036" cy="399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7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B677AC-42EF-FC77-D049-77C21F2AE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of niet waar? Val ik op vrouwen?</a:t>
            </a:r>
          </a:p>
        </p:txBody>
      </p:sp>
      <p:pic>
        <p:nvPicPr>
          <p:cNvPr id="5" name="Tijdelijke aanduiding voor inhoud 4" descr="Afbeelding met regenboog, boom, buitenshuis, natuur&#10;&#10;Automatisch gegenereerde beschrijving">
            <a:extLst>
              <a:ext uri="{FF2B5EF4-FFF2-40B4-BE49-F238E27FC236}">
                <a16:creationId xmlns:a16="http://schemas.microsoft.com/office/drawing/2014/main" id="{1BB73003-10C3-8880-2CBE-12CF6911A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22260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79000D-EC88-4A41-B608-3609DA977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Waar of niet waar? Onderdeel van een duo</a:t>
            </a:r>
          </a:p>
        </p:txBody>
      </p:sp>
      <p:pic>
        <p:nvPicPr>
          <p:cNvPr id="5" name="Tijdelijke aanduiding voor inhoud 4" descr="Afbeelding met wolk, buitenshuis, persoon, hemel&#10;&#10;Automatisch gegenereerde beschrijving">
            <a:extLst>
              <a:ext uri="{FF2B5EF4-FFF2-40B4-BE49-F238E27FC236}">
                <a16:creationId xmlns:a16="http://schemas.microsoft.com/office/drawing/2014/main" id="{6983B537-4A07-3453-DAAA-27F98CB4E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46263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112936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6EAEC-1FC3-3E23-15F8-92A3EB39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of niet waar? Hoedjesverzamelaar</a:t>
            </a:r>
          </a:p>
        </p:txBody>
      </p:sp>
      <p:pic>
        <p:nvPicPr>
          <p:cNvPr id="5" name="Tijdelijke aanduiding voor inhoud 4" descr="Afbeelding met hoofdtooi, hoed, kleding, Zonnehoed&#10;&#10;Automatisch gegenereerde beschrijving">
            <a:extLst>
              <a:ext uri="{FF2B5EF4-FFF2-40B4-BE49-F238E27FC236}">
                <a16:creationId xmlns:a16="http://schemas.microsoft.com/office/drawing/2014/main" id="{0B5F8D69-3EA6-6F52-79D0-A55BEDB25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72" y="1846263"/>
            <a:ext cx="2262782" cy="4022725"/>
          </a:xfrm>
        </p:spPr>
      </p:pic>
    </p:spTree>
    <p:extLst>
      <p:ext uri="{BB962C8B-B14F-4D97-AF65-F5344CB8AC3E}">
        <p14:creationId xmlns:p14="http://schemas.microsoft.com/office/powerpoint/2010/main" val="168835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460D5-109F-1A9C-E136-C830ADB7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dacht je allemaal tijdens het doen van deze oefening?</a:t>
            </a:r>
          </a:p>
        </p:txBody>
      </p:sp>
      <p:pic>
        <p:nvPicPr>
          <p:cNvPr id="3074" name="Picture 2" descr="Teenager thinking — Stock Photo © kues #65273087">
            <a:extLst>
              <a:ext uri="{FF2B5EF4-FFF2-40B4-BE49-F238E27FC236}">
                <a16:creationId xmlns:a16="http://schemas.microsoft.com/office/drawing/2014/main" id="{D2E88593-F556-7807-17FB-9221E3354B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824" y="2052740"/>
            <a:ext cx="3551311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482871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E3A6B5F08BF1428E91886B898CF6CB" ma:contentTypeVersion="16" ma:contentTypeDescription="Een nieuw document maken." ma:contentTypeScope="" ma:versionID="51cbe2351f5d3c90d7dbb65b83873c87">
  <xsd:schema xmlns:xsd="http://www.w3.org/2001/XMLSchema" xmlns:xs="http://www.w3.org/2001/XMLSchema" xmlns:p="http://schemas.microsoft.com/office/2006/metadata/properties" xmlns:ns3="98ba475a-d868-45b4-9911-026bfd0986aa" xmlns:ns4="2e692450-5497-444c-9c2b-6c1096c23e0a" targetNamespace="http://schemas.microsoft.com/office/2006/metadata/properties" ma:root="true" ma:fieldsID="d99bdf74411df834458387d4a4e1fe67" ns3:_="" ns4:_="">
    <xsd:import namespace="98ba475a-d868-45b4-9911-026bfd0986aa"/>
    <xsd:import namespace="2e692450-5497-444c-9c2b-6c1096c23e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a475a-d868-45b4-9911-026bfd0986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92450-5497-444c-9c2b-6c1096c23e0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8ba475a-d868-45b4-9911-026bfd0986aa" xsi:nil="true"/>
  </documentManagement>
</p:properties>
</file>

<file path=customXml/itemProps1.xml><?xml version="1.0" encoding="utf-8"?>
<ds:datastoreItem xmlns:ds="http://schemas.openxmlformats.org/officeDocument/2006/customXml" ds:itemID="{79120C26-7E53-4FA9-8727-816B20F27F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ba475a-d868-45b4-9911-026bfd0986aa"/>
    <ds:schemaRef ds:uri="2e692450-5497-444c-9c2b-6c1096c23e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FC7FFD-5B6D-4111-9CD8-7A21103803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2757D3-C011-48D3-9E2D-769BE2BBFA85}">
  <ds:schemaRefs>
    <ds:schemaRef ds:uri="http://schemas.microsoft.com/office/infopath/2007/PartnerControls"/>
    <ds:schemaRef ds:uri="http://purl.org/dc/dcmitype/"/>
    <ds:schemaRef ds:uri="98ba475a-d868-45b4-9911-026bfd0986aa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2e692450-5497-444c-9c2b-6c1096c23e0a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287</TotalTime>
  <Words>449</Words>
  <Application>Microsoft Office PowerPoint</Application>
  <PresentationFormat>Breedbeeld</PresentationFormat>
  <Paragraphs>84</Paragraphs>
  <Slides>19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Aptos</vt:lpstr>
      <vt:lpstr>Calibri</vt:lpstr>
      <vt:lpstr>Calibri Light</vt:lpstr>
      <vt:lpstr>Terugblik</vt:lpstr>
      <vt:lpstr>Schurende gesprekken</vt:lpstr>
      <vt:lpstr>Even voorstellen….</vt:lpstr>
      <vt:lpstr>Maar… wie ben je dan? Waar of niet waar?</vt:lpstr>
      <vt:lpstr>Waar of niet waar? Strandganger</vt:lpstr>
      <vt:lpstr>Waar of niet waar? Salsadansen</vt:lpstr>
      <vt:lpstr>Waar of niet waar? Val ik op vrouwen?</vt:lpstr>
      <vt:lpstr>Waar of niet waar? Onderdeel van een duo</vt:lpstr>
      <vt:lpstr>Waar of niet waar? Hoedjesverzamelaar</vt:lpstr>
      <vt:lpstr>Wat dacht je allemaal tijdens het doen van deze oefening?</vt:lpstr>
      <vt:lpstr>Voorspellingen, gevoelens, gedachten,  vooroordelen en/of stereotyperingen</vt:lpstr>
      <vt:lpstr>Welke neigingen hebben we?</vt:lpstr>
      <vt:lpstr>Wat kun je hiermee doen?</vt:lpstr>
      <vt:lpstr>Stel goede vragen</vt:lpstr>
      <vt:lpstr>De techniek: Probeer het verhaal  kloppend te krijgen.</vt:lpstr>
      <vt:lpstr>Oefenen</vt:lpstr>
      <vt:lpstr>Oefenen</vt:lpstr>
      <vt:lpstr>Do’s &amp; don’ts?</vt:lpstr>
      <vt:lpstr>Tot slot</vt:lpstr>
      <vt:lpstr>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Schurende gesprekken</dc:title>
  <dc:creator>Suzanne de Graaf</dc:creator>
  <cp:lastModifiedBy>Suzanne de Graaf</cp:lastModifiedBy>
  <cp:revision>23</cp:revision>
  <dcterms:created xsi:type="dcterms:W3CDTF">2024-05-17T08:26:03Z</dcterms:created>
  <dcterms:modified xsi:type="dcterms:W3CDTF">2024-06-10T20:39:28Z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0x010100C2E3A6B5F08BF1428E91886B898CF6CB</vt:lpwstr>
  </property>
</Properties>
</file>